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1" r:id="rId4"/>
    <p:sldId id="259" r:id="rId5"/>
    <p:sldId id="271" r:id="rId6"/>
    <p:sldId id="264" r:id="rId7"/>
    <p:sldId id="260" r:id="rId8"/>
    <p:sldId id="270" r:id="rId9"/>
    <p:sldId id="265" r:id="rId10"/>
    <p:sldId id="266" r:id="rId11"/>
    <p:sldId id="267" r:id="rId12"/>
    <p:sldId id="268" r:id="rId13"/>
    <p:sldId id="269"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C6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bar"/>
        <c:grouping val="clustered"/>
        <c:varyColors val="0"/>
        <c:ser>
          <c:idx val="0"/>
          <c:order val="0"/>
          <c:spPr>
            <a:solidFill>
              <a:srgbClr val="FF0000"/>
            </a:solidFill>
          </c:spPr>
          <c:invertIfNegative val="0"/>
          <c:cat>
            <c:strRef>
              <c:f>зведена!$C$36:$C$44</c:f>
              <c:strCache>
                <c:ptCount val="9"/>
                <c:pt idx="0">
                  <c:v>Банки</c:v>
                </c:pt>
                <c:pt idx="1">
                  <c:v>Військкомати </c:v>
                </c:pt>
                <c:pt idx="2">
                  <c:v>Лікарні</c:v>
                </c:pt>
                <c:pt idx="3">
                  <c:v>Органи влади</c:v>
                </c:pt>
                <c:pt idx="4">
                  <c:v>Правоохоронні органи</c:v>
                </c:pt>
                <c:pt idx="5">
                  <c:v>Стадіон – «Арена-Львів»</c:v>
                </c:pt>
                <c:pt idx="6">
                  <c:v>Торговий центр </c:v>
                </c:pt>
                <c:pt idx="7">
                  <c:v>Транспорт</c:v>
                </c:pt>
                <c:pt idx="8">
                  <c:v>Школи і дитсадки </c:v>
                </c:pt>
              </c:strCache>
            </c:strRef>
          </c:cat>
          <c:val>
            <c:numRef>
              <c:f>зведена!$D$36:$D$44</c:f>
              <c:numCache>
                <c:formatCode>General</c:formatCode>
                <c:ptCount val="9"/>
                <c:pt idx="0">
                  <c:v>11</c:v>
                </c:pt>
                <c:pt idx="1">
                  <c:v>1</c:v>
                </c:pt>
                <c:pt idx="2">
                  <c:v>1</c:v>
                </c:pt>
                <c:pt idx="3">
                  <c:v>9</c:v>
                </c:pt>
                <c:pt idx="4">
                  <c:v>2</c:v>
                </c:pt>
                <c:pt idx="5">
                  <c:v>2</c:v>
                </c:pt>
                <c:pt idx="6">
                  <c:v>1</c:v>
                </c:pt>
                <c:pt idx="7">
                  <c:v>1</c:v>
                </c:pt>
                <c:pt idx="8">
                  <c:v>3</c:v>
                </c:pt>
              </c:numCache>
            </c:numRef>
          </c:val>
        </c:ser>
        <c:dLbls>
          <c:showLegendKey val="0"/>
          <c:showVal val="0"/>
          <c:showCatName val="0"/>
          <c:showSerName val="0"/>
          <c:showPercent val="0"/>
          <c:showBubbleSize val="0"/>
        </c:dLbls>
        <c:gapWidth val="150"/>
        <c:axId val="43770624"/>
        <c:axId val="70466560"/>
      </c:barChart>
      <c:catAx>
        <c:axId val="43770624"/>
        <c:scaling>
          <c:orientation val="minMax"/>
        </c:scaling>
        <c:delete val="0"/>
        <c:axPos val="l"/>
        <c:majorTickMark val="out"/>
        <c:minorTickMark val="none"/>
        <c:tickLblPos val="nextTo"/>
        <c:crossAx val="70466560"/>
        <c:crosses val="autoZero"/>
        <c:auto val="1"/>
        <c:lblAlgn val="ctr"/>
        <c:lblOffset val="100"/>
        <c:noMultiLvlLbl val="0"/>
      </c:catAx>
      <c:valAx>
        <c:axId val="70466560"/>
        <c:scaling>
          <c:orientation val="minMax"/>
        </c:scaling>
        <c:delete val="0"/>
        <c:axPos val="b"/>
        <c:majorGridlines/>
        <c:numFmt formatCode="General" sourceLinked="1"/>
        <c:majorTickMark val="out"/>
        <c:minorTickMark val="none"/>
        <c:tickLblPos val="nextTo"/>
        <c:crossAx val="43770624"/>
        <c:crosses val="autoZero"/>
        <c:crossBetween val="between"/>
      </c:valAx>
      <c:spPr>
        <a:solidFill>
          <a:schemeClr val="accent6">
            <a:lumMod val="20000"/>
            <a:lumOff val="80000"/>
          </a:schemeClr>
        </a:solidFill>
      </c:spPr>
    </c:plotArea>
    <c:legend>
      <c:legendPos val="r"/>
      <c:layou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c:spPr>
  <c:txPr>
    <a:bodyPr/>
    <a:lstStyle/>
    <a:p>
      <a:pPr>
        <a:defRPr sz="1800"/>
      </a:pPr>
      <a:endParaRPr lang="uk-U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26816845731866712"/>
          <c:y val="2.411320120956098E-2"/>
          <c:w val="0.67783158405470323"/>
          <c:h val="0.90781818335595343"/>
        </c:manualLayout>
      </c:layout>
      <c:barChart>
        <c:barDir val="bar"/>
        <c:grouping val="clustered"/>
        <c:varyColors val="0"/>
        <c:ser>
          <c:idx val="0"/>
          <c:order val="0"/>
          <c:spPr>
            <a:solidFill>
              <a:srgbClr val="FF0000"/>
            </a:solidFill>
          </c:spPr>
          <c:invertIfNegative val="0"/>
          <c:cat>
            <c:strRef>
              <c:f>зведена!$C$36:$C$40</c:f>
              <c:strCache>
                <c:ptCount val="5"/>
                <c:pt idx="0">
                  <c:v>Транспорт</c:v>
                </c:pt>
                <c:pt idx="1">
                  <c:v>Органи влади</c:v>
                </c:pt>
                <c:pt idx="2">
                  <c:v>Правоохоронні органи</c:v>
                </c:pt>
                <c:pt idx="3">
                  <c:v>Військкомати </c:v>
                </c:pt>
                <c:pt idx="4">
                  <c:v>Лікарні</c:v>
                </c:pt>
              </c:strCache>
            </c:strRef>
          </c:cat>
          <c:val>
            <c:numRef>
              <c:f>зведена!$D$36:$D$40</c:f>
              <c:numCache>
                <c:formatCode>General</c:formatCode>
                <c:ptCount val="5"/>
                <c:pt idx="0">
                  <c:v>24</c:v>
                </c:pt>
                <c:pt idx="1">
                  <c:v>7</c:v>
                </c:pt>
                <c:pt idx="2">
                  <c:v>6</c:v>
                </c:pt>
                <c:pt idx="3">
                  <c:v>3</c:v>
                </c:pt>
                <c:pt idx="4">
                  <c:v>2</c:v>
                </c:pt>
              </c:numCache>
            </c:numRef>
          </c:val>
        </c:ser>
        <c:dLbls>
          <c:showLegendKey val="0"/>
          <c:showVal val="0"/>
          <c:showCatName val="0"/>
          <c:showSerName val="0"/>
          <c:showPercent val="0"/>
          <c:showBubbleSize val="0"/>
        </c:dLbls>
        <c:gapWidth val="150"/>
        <c:axId val="44673664"/>
        <c:axId val="79595776"/>
      </c:barChart>
      <c:catAx>
        <c:axId val="44673664"/>
        <c:scaling>
          <c:orientation val="minMax"/>
        </c:scaling>
        <c:delete val="0"/>
        <c:axPos val="l"/>
        <c:majorTickMark val="out"/>
        <c:minorTickMark val="none"/>
        <c:tickLblPos val="nextTo"/>
        <c:crossAx val="79595776"/>
        <c:crosses val="autoZero"/>
        <c:auto val="1"/>
        <c:lblAlgn val="ctr"/>
        <c:lblOffset val="100"/>
        <c:noMultiLvlLbl val="0"/>
      </c:catAx>
      <c:valAx>
        <c:axId val="79595776"/>
        <c:scaling>
          <c:orientation val="minMax"/>
        </c:scaling>
        <c:delete val="0"/>
        <c:axPos val="b"/>
        <c:majorGridlines/>
        <c:numFmt formatCode="General" sourceLinked="1"/>
        <c:majorTickMark val="out"/>
        <c:minorTickMark val="none"/>
        <c:tickLblPos val="nextTo"/>
        <c:crossAx val="44673664"/>
        <c:crosses val="autoZero"/>
        <c:crossBetween val="between"/>
      </c:valAx>
      <c:spPr>
        <a:solidFill>
          <a:schemeClr val="accent6">
            <a:lumMod val="20000"/>
            <a:lumOff val="80000"/>
          </a:schemeClr>
        </a:solidFill>
      </c:spPr>
    </c:plotArea>
    <c:legend>
      <c:legendPos val="r"/>
      <c:layout/>
      <c:overlay val="0"/>
    </c:legend>
    <c:plotVisOnly val="1"/>
    <c:dispBlanksAs val="gap"/>
    <c:showDLblsOverMax val="0"/>
  </c:char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17901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117712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138056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378132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221899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3EBBFAA1-6D5A-40B5-B93B-1D9A10B0F853}" type="datetimeFigureOut">
              <a:rPr lang="uk-UA" smtClean="0"/>
              <a:t>08.12.2014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55065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3EBBFAA1-6D5A-40B5-B93B-1D9A10B0F853}" type="datetimeFigureOut">
              <a:rPr lang="uk-UA" smtClean="0"/>
              <a:t>08.12.2014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30029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3EBBFAA1-6D5A-40B5-B93B-1D9A10B0F853}" type="datetimeFigureOut">
              <a:rPr lang="uk-UA" smtClean="0"/>
              <a:t>08.12.2014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252767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EBBFAA1-6D5A-40B5-B93B-1D9A10B0F853}" type="datetimeFigureOut">
              <a:rPr lang="uk-UA" smtClean="0"/>
              <a:t>08.12.2014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248959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3EBBFAA1-6D5A-40B5-B93B-1D9A10B0F853}" type="datetimeFigureOut">
              <a:rPr lang="uk-UA" smtClean="0"/>
              <a:t>08.12.2014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53982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3EBBFAA1-6D5A-40B5-B93B-1D9A10B0F853}" type="datetimeFigureOut">
              <a:rPr lang="uk-UA" smtClean="0"/>
              <a:t>08.12.2014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390F1EF5-CDAE-4ACD-B5EA-B03549990772}" type="slidenum">
              <a:rPr lang="uk-UA" smtClean="0"/>
              <a:t>‹№›</a:t>
            </a:fld>
            <a:endParaRPr lang="uk-UA"/>
          </a:p>
        </p:txBody>
      </p:sp>
    </p:spTree>
    <p:extLst>
      <p:ext uri="{BB962C8B-B14F-4D97-AF65-F5344CB8AC3E}">
        <p14:creationId xmlns:p14="http://schemas.microsoft.com/office/powerpoint/2010/main" val="17738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BFAA1-6D5A-40B5-B93B-1D9A10B0F853}" type="datetimeFigureOut">
              <a:rPr lang="uk-UA" smtClean="0"/>
              <a:t>08.12.2014</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0F1EF5-CDAE-4ACD-B5EA-B03549990772}" type="slidenum">
              <a:rPr lang="uk-UA" smtClean="0"/>
              <a:t>‹№›</a:t>
            </a:fld>
            <a:endParaRPr lang="uk-UA"/>
          </a:p>
        </p:txBody>
      </p:sp>
    </p:spTree>
    <p:extLst>
      <p:ext uri="{BB962C8B-B14F-4D97-AF65-F5344CB8AC3E}">
        <p14:creationId xmlns:p14="http://schemas.microsoft.com/office/powerpoint/2010/main" val="14812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80920" cy="648072"/>
          </a:xfrm>
          <a:solidFill>
            <a:schemeClr val="accent6">
              <a:lumMod val="60000"/>
              <a:lumOff val="40000"/>
            </a:schemeClr>
          </a:solidFill>
        </p:spPr>
        <p:txBody>
          <a:bodyPr>
            <a:normAutofit fontScale="90000"/>
          </a:bodyPr>
          <a:lstStyle/>
          <a:p>
            <a:pPr algn="l"/>
            <a:r>
              <a:rPr lang="uk-UA" sz="2000" b="1" spc="300" dirty="0" smtClean="0">
                <a:latin typeface="+mn-lt"/>
                <a:ea typeface="+mn-ea"/>
                <a:cs typeface="+mn-cs"/>
              </a:rPr>
              <a:t/>
            </a:r>
            <a:br>
              <a:rPr lang="uk-UA" sz="2000" b="1" spc="300" dirty="0" smtClean="0">
                <a:latin typeface="+mn-lt"/>
                <a:ea typeface="+mn-ea"/>
                <a:cs typeface="+mn-cs"/>
              </a:rPr>
            </a:br>
            <a:r>
              <a:rPr lang="uk-UA" sz="2000" b="1" spc="300" dirty="0" smtClean="0">
                <a:latin typeface="+mn-lt"/>
                <a:ea typeface="+mn-ea"/>
                <a:cs typeface="+mn-cs"/>
              </a:rPr>
              <a:t>Стаття 18. Територіальна оборона України</a:t>
            </a:r>
            <a:r>
              <a:rPr lang="uk-UA" dirty="0" smtClean="0">
                <a:solidFill>
                  <a:schemeClr val="tx1"/>
                </a:solidFill>
                <a:effectLst/>
              </a:rPr>
              <a:t/>
            </a:r>
            <a:br>
              <a:rPr lang="uk-UA" dirty="0" smtClean="0">
                <a:solidFill>
                  <a:schemeClr val="tx1"/>
                </a:solidFill>
                <a:effectLst/>
              </a:rPr>
            </a:br>
            <a:endParaRPr lang="uk-UA" dirty="0"/>
          </a:p>
        </p:txBody>
      </p:sp>
      <p:sp>
        <p:nvSpPr>
          <p:cNvPr id="3" name="Місце для вмісту 2"/>
          <p:cNvSpPr>
            <a:spLocks noGrp="1"/>
          </p:cNvSpPr>
          <p:nvPr>
            <p:ph idx="1"/>
          </p:nvPr>
        </p:nvSpPr>
        <p:spPr>
          <a:xfrm>
            <a:off x="457200" y="980728"/>
            <a:ext cx="8219256" cy="5400600"/>
          </a:xfrm>
          <a:solidFill>
            <a:schemeClr val="accent6">
              <a:lumMod val="40000"/>
              <a:lumOff val="60000"/>
            </a:schemeClr>
          </a:solidFill>
        </p:spPr>
        <p:txBody>
          <a:bodyPr>
            <a:normAutofit fontScale="25000" lnSpcReduction="20000"/>
          </a:bodyPr>
          <a:lstStyle/>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Територіальна оборона України є системою загальнодержавних воєнних і спеціальних заходів, що здійснюються в особливий період із завданнями:</a:t>
            </a: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охорони та захисту державного кордону;</a:t>
            </a: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забезпечення умов для надійного функціонування органів державної влади, органів військового управління, стратегічного (оперативного) розгортання військ (сил);</a:t>
            </a: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охорони та оборони важливих об'єктів і комунікацій;</a:t>
            </a: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боротьби з диверсійно-розвідувальними силами, іншими озброєними формуваннями агресора та антидержавними незаконно утвореними озброєними формуваннями;</a:t>
            </a: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підтримання правового режиму воєнного стану.</a:t>
            </a:r>
          </a:p>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Територіальну оборону на всій території України організовує Генеральний штаб Збройних Сил України, на території Автономної Республіки Крим, областей, у містах Києві та Севастополі - відповідно Рада міністрів Автономної Республіки Крим, обласні, Київська та Севастопольська міські державні адміністрації в межах своїх повноважень.</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5600" dirty="0" smtClean="0">
              <a:solidFill>
                <a:schemeClr val="tx1"/>
              </a:solidFill>
              <a:effectLst/>
            </a:endParaRPr>
          </a:p>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Безпосереднє керівництво територіальною обороною держави здійснює начальник Генерального штабу - Головнокомандувач Збройних Сил України.</a:t>
            </a:r>
          </a:p>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Основні завдання, заходи щодо підготовки та ведення територіальної оборони, повноваження Кабінету Міністрів України, міністерств, інших центральних органів виконавчої влади, Ради міністрів Автономної Республіки Крим, місцевих державних адміністрацій, органів місцевого самоврядування, військових формувань та основи їх взаємодії визначаються Положенням про територіальну оборону України, яке затверджує Президент України.</a:t>
            </a:r>
          </a:p>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5600" dirty="0"/>
          </a:p>
          <a:p>
            <a:pPr marL="0" indent="0">
              <a:lnSpc>
                <a:spcPct val="115000"/>
              </a:lnSpc>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5600" dirty="0" smtClean="0">
                <a:solidFill>
                  <a:schemeClr val="tx1"/>
                </a:solidFill>
                <a:effectLst/>
              </a:rPr>
              <a:t>(Закон "Про оборону України").</a:t>
            </a:r>
            <a:endParaRPr lang="uk-UA" sz="5600" dirty="0">
              <a:ea typeface="Calibri"/>
              <a:cs typeface="Times New Roman"/>
            </a:endParaRPr>
          </a:p>
          <a:p>
            <a:endParaRPr lang="uk-UA" dirty="0"/>
          </a:p>
        </p:txBody>
      </p:sp>
    </p:spTree>
    <p:extLst>
      <p:ext uri="{BB962C8B-B14F-4D97-AF65-F5344CB8AC3E}">
        <p14:creationId xmlns:p14="http://schemas.microsoft.com/office/powerpoint/2010/main" val="1074250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60000"/>
              <a:lumOff val="40000"/>
            </a:schemeClr>
          </a:solidFill>
        </p:spPr>
        <p:txBody>
          <a:bodyPr>
            <a:normAutofit/>
          </a:bodyPr>
          <a:lstStyle/>
          <a:p>
            <a:pPr algn="l"/>
            <a:r>
              <a:rPr lang="uk-UA" sz="2000" b="1" spc="300" dirty="0">
                <a:latin typeface="+mn-lt"/>
                <a:ea typeface="+mn-ea"/>
                <a:cs typeface="+mn-cs"/>
              </a:rPr>
              <a:t>Об’єкти критичної інфраструктури у Львівській області (дані СБУ)</a:t>
            </a:r>
          </a:p>
        </p:txBody>
      </p:sp>
      <p:sp>
        <p:nvSpPr>
          <p:cNvPr id="3" name="Місце для вмісту 2"/>
          <p:cNvSpPr>
            <a:spLocks noGrp="1"/>
          </p:cNvSpPr>
          <p:nvPr>
            <p:ph idx="1"/>
          </p:nvPr>
        </p:nvSpPr>
        <p:spPr>
          <a:solidFill>
            <a:schemeClr val="accent6">
              <a:lumMod val="40000"/>
              <a:lumOff val="60000"/>
            </a:schemeClr>
          </a:solidFill>
        </p:spPr>
        <p:txBody>
          <a:bodyPr>
            <a:normAutofit fontScale="25000" lnSpcReduction="20000"/>
          </a:bodyPr>
          <a:lstStyle/>
          <a:p>
            <a:pPr>
              <a:lnSpc>
                <a:spcPct val="115000"/>
              </a:lnSpc>
              <a:spcAft>
                <a:spcPts val="0"/>
              </a:spcAft>
              <a:buBlip>
                <a:blip r:embed="rId2"/>
              </a:buBlip>
              <a:tabLst>
                <a:tab pos="457200" algn="l"/>
              </a:tabLst>
            </a:pPr>
            <a:r>
              <a:rPr lang="uk-UA" sz="3100" dirty="0"/>
              <a:t> </a:t>
            </a:r>
            <a:r>
              <a:rPr lang="uk-UA" sz="7200" b="1" dirty="0"/>
              <a:t>об’єкти зв’язку:</a:t>
            </a:r>
          </a:p>
          <a:p>
            <a:pPr lvl="0">
              <a:lnSpc>
                <a:spcPct val="115000"/>
              </a:lnSpc>
              <a:buBlip>
                <a:blip r:embed="rId3"/>
              </a:buBlip>
            </a:pPr>
            <a:r>
              <a:rPr lang="uk-UA" sz="7200" dirty="0" smtClean="0">
                <a:solidFill>
                  <a:schemeClr val="tx1"/>
                </a:solidFill>
                <a:effectLst/>
              </a:rPr>
              <a:t>Львівський обласний </a:t>
            </a:r>
            <a:r>
              <a:rPr lang="uk-UA" sz="7200" dirty="0" err="1" smtClean="0">
                <a:solidFill>
                  <a:schemeClr val="tx1"/>
                </a:solidFill>
                <a:effectLst/>
              </a:rPr>
              <a:t>телерадіопередавальний</a:t>
            </a:r>
            <a:r>
              <a:rPr lang="uk-UA" sz="7200" dirty="0" smtClean="0">
                <a:solidFill>
                  <a:schemeClr val="tx1"/>
                </a:solidFill>
                <a:effectLst/>
              </a:rPr>
              <a:t> центр, </a:t>
            </a:r>
          </a:p>
          <a:p>
            <a:pPr lvl="0">
              <a:lnSpc>
                <a:spcPct val="115000"/>
              </a:lnSpc>
              <a:buBlip>
                <a:blip r:embed="rId3"/>
              </a:buBlip>
            </a:pPr>
            <a:r>
              <a:rPr lang="uk-UA" sz="7200" dirty="0" smtClean="0">
                <a:solidFill>
                  <a:schemeClr val="tx1"/>
                </a:solidFill>
                <a:effectLst/>
              </a:rPr>
              <a:t>лінійно-апаратний цех Львівської філії ПАТ «Укртелеком», </a:t>
            </a:r>
          </a:p>
          <a:p>
            <a:pPr lvl="0">
              <a:lnSpc>
                <a:spcPct val="115000"/>
              </a:lnSpc>
              <a:buBlip>
                <a:blip r:embed="rId3"/>
              </a:buBlip>
            </a:pPr>
            <a:r>
              <a:rPr lang="uk-UA" sz="7200" dirty="0" smtClean="0">
                <a:solidFill>
                  <a:schemeClr val="tx1"/>
                </a:solidFill>
                <a:effectLst/>
              </a:rPr>
              <a:t>Львівська дирекція «Укрпошта», </a:t>
            </a:r>
          </a:p>
          <a:p>
            <a:pPr lvl="0">
              <a:lnSpc>
                <a:spcPct val="115000"/>
              </a:lnSpc>
              <a:buBlip>
                <a:blip r:embed="rId3"/>
              </a:buBlip>
            </a:pPr>
            <a:r>
              <a:rPr lang="uk-UA" sz="7200" dirty="0" smtClean="0">
                <a:solidFill>
                  <a:schemeClr val="tx1"/>
                </a:solidFill>
                <a:effectLst/>
              </a:rPr>
              <a:t>центр космічного зв’язку у м. Золочів </a:t>
            </a:r>
          </a:p>
          <a:p>
            <a:pPr lvl="0">
              <a:lnSpc>
                <a:spcPct val="115000"/>
              </a:lnSpc>
              <a:buBlip>
                <a:blip r:embed="rId2"/>
              </a:buBlip>
              <a:tabLst>
                <a:tab pos="457200" algn="l"/>
              </a:tabLst>
            </a:pPr>
            <a:r>
              <a:rPr lang="uk-UA" sz="7200" b="1" dirty="0" smtClean="0">
                <a:solidFill>
                  <a:schemeClr val="tx1"/>
                </a:solidFill>
                <a:effectLst/>
              </a:rPr>
              <a:t>місця масового перебування людей:</a:t>
            </a:r>
          </a:p>
          <a:p>
            <a:pPr lvl="0">
              <a:lnSpc>
                <a:spcPct val="115000"/>
              </a:lnSpc>
              <a:buBlip>
                <a:blip r:embed="rId3"/>
              </a:buBlip>
            </a:pPr>
            <a:r>
              <a:rPr lang="uk-UA" sz="7200" dirty="0" smtClean="0">
                <a:solidFill>
                  <a:schemeClr val="tx1"/>
                </a:solidFill>
                <a:effectLst/>
              </a:rPr>
              <a:t>стадіони, </a:t>
            </a:r>
          </a:p>
          <a:p>
            <a:pPr lvl="0">
              <a:lnSpc>
                <a:spcPct val="115000"/>
              </a:lnSpc>
              <a:buBlip>
                <a:blip r:embed="rId3"/>
              </a:buBlip>
            </a:pPr>
            <a:r>
              <a:rPr lang="uk-UA" sz="7200" dirty="0" smtClean="0">
                <a:solidFill>
                  <a:schemeClr val="tx1"/>
                </a:solidFill>
                <a:effectLst/>
              </a:rPr>
              <a:t>готелі,</a:t>
            </a:r>
          </a:p>
          <a:p>
            <a:pPr lvl="0">
              <a:lnSpc>
                <a:spcPct val="115000"/>
              </a:lnSpc>
              <a:buBlip>
                <a:blip r:embed="rId3"/>
              </a:buBlip>
            </a:pPr>
            <a:r>
              <a:rPr lang="uk-UA" sz="7200" dirty="0" smtClean="0">
                <a:solidFill>
                  <a:schemeClr val="tx1"/>
                </a:solidFill>
                <a:effectLst/>
              </a:rPr>
              <a:t> театри </a:t>
            </a:r>
          </a:p>
          <a:p>
            <a:pPr lvl="0">
              <a:lnSpc>
                <a:spcPct val="115000"/>
              </a:lnSpc>
              <a:buBlip>
                <a:blip r:embed="rId2"/>
              </a:buBlip>
              <a:tabLst>
                <a:tab pos="457200" algn="l"/>
              </a:tabLst>
            </a:pPr>
            <a:r>
              <a:rPr lang="uk-UA" sz="7200" b="1" dirty="0" smtClean="0">
                <a:solidFill>
                  <a:schemeClr val="tx1"/>
                </a:solidFill>
                <a:effectLst/>
              </a:rPr>
              <a:t>установи кримінально-виконавчої системи:</a:t>
            </a:r>
          </a:p>
          <a:p>
            <a:pPr lvl="0">
              <a:lnSpc>
                <a:spcPct val="115000"/>
              </a:lnSpc>
              <a:buBlip>
                <a:blip r:embed="rId3"/>
              </a:buBlip>
            </a:pPr>
            <a:r>
              <a:rPr lang="uk-UA" sz="7200" dirty="0" smtClean="0">
                <a:solidFill>
                  <a:schemeClr val="tx1"/>
                </a:solidFill>
                <a:effectLst/>
              </a:rPr>
              <a:t>виправні колонії</a:t>
            </a:r>
          </a:p>
          <a:p>
            <a:pPr lvl="0">
              <a:lnSpc>
                <a:spcPct val="115000"/>
              </a:lnSpc>
              <a:buBlip>
                <a:blip r:embed="rId3"/>
              </a:buBlip>
            </a:pPr>
            <a:r>
              <a:rPr lang="uk-UA" sz="7200" dirty="0" smtClean="0">
                <a:solidFill>
                  <a:schemeClr val="tx1"/>
                </a:solidFill>
                <a:effectLst/>
              </a:rPr>
              <a:t> слідчі ізолятори</a:t>
            </a:r>
          </a:p>
        </p:txBody>
      </p:sp>
    </p:spTree>
    <p:extLst>
      <p:ext uri="{BB962C8B-B14F-4D97-AF65-F5344CB8AC3E}">
        <p14:creationId xmlns:p14="http://schemas.microsoft.com/office/powerpoint/2010/main" val="3069999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60000"/>
              <a:lumOff val="40000"/>
            </a:schemeClr>
          </a:solidFill>
        </p:spPr>
        <p:txBody>
          <a:bodyPr>
            <a:normAutofit/>
          </a:bodyPr>
          <a:lstStyle/>
          <a:p>
            <a:pPr algn="l"/>
            <a:r>
              <a:rPr lang="uk-UA" sz="2000" b="1" spc="300" dirty="0">
                <a:latin typeface="+mn-lt"/>
                <a:ea typeface="+mn-ea"/>
                <a:cs typeface="+mn-cs"/>
              </a:rPr>
              <a:t>Об’єкти критичної інфраструктури у Львівській області (дані СБУ)</a:t>
            </a:r>
          </a:p>
        </p:txBody>
      </p:sp>
      <p:sp>
        <p:nvSpPr>
          <p:cNvPr id="3" name="Місце для вмісту 2"/>
          <p:cNvSpPr>
            <a:spLocks noGrp="1"/>
          </p:cNvSpPr>
          <p:nvPr>
            <p:ph idx="1"/>
          </p:nvPr>
        </p:nvSpPr>
        <p:spPr>
          <a:solidFill>
            <a:schemeClr val="accent6">
              <a:lumMod val="40000"/>
              <a:lumOff val="60000"/>
            </a:schemeClr>
          </a:solidFill>
        </p:spPr>
        <p:txBody>
          <a:bodyPr>
            <a:normAutofit/>
          </a:bodyPr>
          <a:lstStyle/>
          <a:p>
            <a:pPr lvl="0">
              <a:lnSpc>
                <a:spcPct val="115000"/>
              </a:lnSpc>
              <a:buBlip>
                <a:blip r:embed="rId2"/>
              </a:buBlip>
              <a:tabLst>
                <a:tab pos="457200" algn="l"/>
              </a:tabLst>
            </a:pPr>
            <a:r>
              <a:rPr lang="uk-UA" sz="1800" b="1" dirty="0" smtClean="0">
                <a:solidFill>
                  <a:schemeClr val="tx1"/>
                </a:solidFill>
                <a:effectLst/>
              </a:rPr>
              <a:t>дипломатичні та консульські установи іноземних держав</a:t>
            </a:r>
          </a:p>
          <a:p>
            <a:pPr lvl="0" algn="just">
              <a:lnSpc>
                <a:spcPct val="115000"/>
              </a:lnSpc>
              <a:spcAft>
                <a:spcPts val="1000"/>
              </a:spcAft>
              <a:buBlip>
                <a:blip r:embed="rId2"/>
              </a:buBlip>
              <a:tabLst>
                <a:tab pos="457200" algn="l"/>
              </a:tabLst>
            </a:pPr>
            <a:r>
              <a:rPr lang="uk-UA" sz="1800" b="1" dirty="0" smtClean="0">
                <a:solidFill>
                  <a:schemeClr val="tx1"/>
                </a:solidFill>
                <a:effectLst/>
              </a:rPr>
              <a:t>об’єкти оборонно-промислового комплексу:</a:t>
            </a:r>
          </a:p>
          <a:p>
            <a:pPr lvl="0">
              <a:lnSpc>
                <a:spcPct val="115000"/>
              </a:lnSpc>
              <a:buBlip>
                <a:blip r:embed="rId3"/>
              </a:buBlip>
            </a:pPr>
            <a:r>
              <a:rPr lang="uk-UA" sz="1800" dirty="0" smtClean="0">
                <a:solidFill>
                  <a:schemeClr val="tx1"/>
                </a:solidFill>
                <a:effectLst/>
              </a:rPr>
              <a:t>Львівський державний авіаремонтний завод (ЛДАРЗ);</a:t>
            </a:r>
          </a:p>
          <a:p>
            <a:pPr lvl="0">
              <a:lnSpc>
                <a:spcPct val="115000"/>
              </a:lnSpc>
              <a:buBlip>
                <a:blip r:embed="rId3"/>
              </a:buBlip>
            </a:pPr>
            <a:r>
              <a:rPr lang="uk-UA" sz="1800" dirty="0" smtClean="0">
                <a:solidFill>
                  <a:schemeClr val="tx1"/>
                </a:solidFill>
                <a:effectLst/>
              </a:rPr>
              <a:t>державний завод «ЛОРТА»;</a:t>
            </a:r>
          </a:p>
          <a:p>
            <a:pPr lvl="0">
              <a:lnSpc>
                <a:spcPct val="115000"/>
              </a:lnSpc>
              <a:buBlip>
                <a:blip r:embed="rId3"/>
              </a:buBlip>
            </a:pPr>
            <a:r>
              <a:rPr lang="uk-UA" sz="1800" dirty="0" smtClean="0">
                <a:solidFill>
                  <a:schemeClr val="tx1"/>
                </a:solidFill>
                <a:effectLst/>
              </a:rPr>
              <a:t>Львівський бронетанковий завод (ЛБТЗ);</a:t>
            </a:r>
          </a:p>
          <a:p>
            <a:pPr lvl="0">
              <a:lnSpc>
                <a:spcPct val="115000"/>
              </a:lnSpc>
              <a:buBlip>
                <a:blip r:embed="rId3"/>
              </a:buBlip>
            </a:pPr>
            <a:r>
              <a:rPr lang="uk-UA" sz="1800" dirty="0" smtClean="0">
                <a:solidFill>
                  <a:schemeClr val="tx1"/>
                </a:solidFill>
                <a:effectLst/>
              </a:rPr>
              <a:t>Львівський </a:t>
            </a:r>
            <a:r>
              <a:rPr lang="uk-UA" sz="1800" dirty="0" err="1" smtClean="0">
                <a:solidFill>
                  <a:schemeClr val="tx1"/>
                </a:solidFill>
                <a:effectLst/>
              </a:rPr>
              <a:t>радіоремонтний</a:t>
            </a:r>
            <a:r>
              <a:rPr lang="uk-UA" sz="1800" dirty="0" smtClean="0">
                <a:solidFill>
                  <a:schemeClr val="tx1"/>
                </a:solidFill>
                <a:effectLst/>
              </a:rPr>
              <a:t> завод (ЛРРЗ);</a:t>
            </a:r>
          </a:p>
          <a:p>
            <a:pPr lvl="0">
              <a:lnSpc>
                <a:spcPct val="115000"/>
              </a:lnSpc>
              <a:buBlip>
                <a:blip r:embed="rId3"/>
              </a:buBlip>
            </a:pPr>
            <a:r>
              <a:rPr lang="uk-UA" sz="1800" dirty="0" smtClean="0">
                <a:solidFill>
                  <a:schemeClr val="tx1"/>
                </a:solidFill>
                <a:effectLst/>
              </a:rPr>
              <a:t>інші дрібні підприємства ОПК Львівщини, які займаються виготовленням та ремонтом продукції військового призначення</a:t>
            </a:r>
            <a:endParaRPr lang="uk-UA" sz="1800" dirty="0" smtClean="0">
              <a:ea typeface="Calibri"/>
              <a:cs typeface="Times New Roman"/>
            </a:endParaRPr>
          </a:p>
          <a:p>
            <a:endParaRPr lang="uk-UA" dirty="0" smtClean="0"/>
          </a:p>
          <a:p>
            <a:endParaRPr lang="uk-UA" dirty="0"/>
          </a:p>
        </p:txBody>
      </p:sp>
    </p:spTree>
    <p:extLst>
      <p:ext uri="{BB962C8B-B14F-4D97-AF65-F5344CB8AC3E}">
        <p14:creationId xmlns:p14="http://schemas.microsoft.com/office/powerpoint/2010/main" val="3754489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a:solidFill>
            <a:schemeClr val="accent6">
              <a:lumMod val="60000"/>
              <a:lumOff val="40000"/>
            </a:schemeClr>
          </a:solidFill>
        </p:spPr>
        <p:txBody>
          <a:bodyPr>
            <a:normAutofit fontScale="90000"/>
          </a:bodyPr>
          <a:lstStyle/>
          <a:p>
            <a:pPr algn="l"/>
            <a:r>
              <a:rPr lang="uk-UA" sz="2200" b="1" spc="300" dirty="0" smtClean="0">
                <a:latin typeface="+mn-lt"/>
                <a:ea typeface="+mn-ea"/>
                <a:cs typeface="+mn-cs"/>
              </a:rPr>
              <a:t/>
            </a:r>
            <a:br>
              <a:rPr lang="uk-UA" sz="2200" b="1" spc="300" dirty="0" smtClean="0">
                <a:latin typeface="+mn-lt"/>
                <a:ea typeface="+mn-ea"/>
                <a:cs typeface="+mn-cs"/>
              </a:rPr>
            </a:br>
            <a:r>
              <a:rPr lang="uk-UA" sz="2200" b="1" spc="300" dirty="0">
                <a:latin typeface="+mn-lt"/>
                <a:ea typeface="+mn-ea"/>
                <a:cs typeface="+mn-cs"/>
              </a:rPr>
              <a:t/>
            </a:r>
            <a:br>
              <a:rPr lang="uk-UA" sz="2200" b="1" spc="300" dirty="0">
                <a:latin typeface="+mn-lt"/>
                <a:ea typeface="+mn-ea"/>
                <a:cs typeface="+mn-cs"/>
              </a:rPr>
            </a:br>
            <a:r>
              <a:rPr lang="uk-UA" sz="2200" b="1" spc="300" dirty="0" smtClean="0">
                <a:latin typeface="+mn-lt"/>
                <a:ea typeface="+mn-ea"/>
                <a:cs typeface="+mn-cs"/>
              </a:rPr>
              <a:t>Об’єкти </a:t>
            </a:r>
            <a:r>
              <a:rPr lang="uk-UA" sz="2200" b="1" spc="300" dirty="0">
                <a:latin typeface="+mn-lt"/>
                <a:ea typeface="+mn-ea"/>
                <a:cs typeface="+mn-cs"/>
              </a:rPr>
              <a:t>критичної інфраструктури у Харківській області (дані СБУ)</a:t>
            </a:r>
            <a:r>
              <a:rPr lang="uk-UA" dirty="0"/>
              <a:t/>
            </a:r>
            <a:br>
              <a:rPr lang="uk-UA" dirty="0"/>
            </a:br>
            <a:endParaRPr lang="uk-UA" dirty="0"/>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1786958260"/>
              </p:ext>
            </p:extLst>
          </p:nvPr>
        </p:nvGraphicFramePr>
        <p:xfrm>
          <a:off x="467544" y="1484784"/>
          <a:ext cx="8424936" cy="4968552"/>
        </p:xfrm>
        <a:graphic>
          <a:graphicData uri="http://schemas.openxmlformats.org/drawingml/2006/table">
            <a:tbl>
              <a:tblPr firstRow="1" firstCol="1" lastRow="1" lastCol="1" bandRow="1" bandCol="1">
                <a:tableStyleId>{5C22544A-7EE6-4342-B048-85BDC9FD1C3A}</a:tableStyleId>
              </a:tblPr>
              <a:tblGrid>
                <a:gridCol w="8424936"/>
              </a:tblGrid>
              <a:tr h="4968552">
                <a:tc>
                  <a:txBody>
                    <a:bodyPr/>
                    <a:lstStyle/>
                    <a:p>
                      <a:pPr marL="342900" lvl="0" indent="-342900">
                        <a:lnSpc>
                          <a:spcPct val="115000"/>
                        </a:lnSpc>
                        <a:spcAft>
                          <a:spcPts val="1000"/>
                        </a:spcAft>
                        <a:buFont typeface="Symbol"/>
                        <a:buBlip>
                          <a:blip r:embed="rId2"/>
                        </a:buBlip>
                        <a:tabLst>
                          <a:tab pos="457200" algn="l"/>
                        </a:tabLst>
                      </a:pPr>
                      <a:r>
                        <a:rPr lang="uk-UA" sz="1800" dirty="0">
                          <a:solidFill>
                            <a:schemeClr val="tx1"/>
                          </a:solidFill>
                          <a:effectLst/>
                        </a:rPr>
                        <a:t>об’єкти залізничної інфраструктури</a:t>
                      </a:r>
                    </a:p>
                    <a:p>
                      <a:pPr marL="342900" lvl="0" indent="-342900">
                        <a:lnSpc>
                          <a:spcPct val="115000"/>
                        </a:lnSpc>
                        <a:spcAft>
                          <a:spcPts val="1000"/>
                        </a:spcAft>
                        <a:buFont typeface="Symbol"/>
                        <a:buBlip>
                          <a:blip r:embed="rId2"/>
                        </a:buBlip>
                        <a:tabLst>
                          <a:tab pos="457200" algn="l"/>
                        </a:tabLst>
                      </a:pPr>
                      <a:r>
                        <a:rPr lang="uk-UA" sz="1800" dirty="0">
                          <a:solidFill>
                            <a:schemeClr val="tx1"/>
                          </a:solidFill>
                          <a:effectLst/>
                        </a:rPr>
                        <a:t>об’єкти, що  мають стосунок до АТО:</a:t>
                      </a:r>
                    </a:p>
                    <a:p>
                      <a:pPr marL="342900" lvl="0" indent="-342900">
                        <a:lnSpc>
                          <a:spcPct val="115000"/>
                        </a:lnSpc>
                        <a:spcAft>
                          <a:spcPts val="0"/>
                        </a:spcAft>
                        <a:buFont typeface="Symbol"/>
                        <a:buBlip>
                          <a:blip r:embed="rId3"/>
                        </a:buBlip>
                      </a:pPr>
                      <a:r>
                        <a:rPr lang="uk-UA" sz="1800" b="0" dirty="0">
                          <a:solidFill>
                            <a:schemeClr val="tx1"/>
                          </a:solidFill>
                          <a:effectLst/>
                        </a:rPr>
                        <a:t>завод ім. Малишева,</a:t>
                      </a:r>
                    </a:p>
                    <a:p>
                      <a:pPr marL="342900" lvl="0" indent="-342900">
                        <a:lnSpc>
                          <a:spcPct val="115000"/>
                        </a:lnSpc>
                        <a:spcAft>
                          <a:spcPts val="0"/>
                        </a:spcAft>
                        <a:buFont typeface="Symbol"/>
                        <a:buBlip>
                          <a:blip r:embed="rId3"/>
                        </a:buBlip>
                      </a:pPr>
                      <a:r>
                        <a:rPr lang="uk-UA" sz="1800" b="0" dirty="0" err="1">
                          <a:solidFill>
                            <a:schemeClr val="tx1"/>
                          </a:solidFill>
                          <a:effectLst/>
                        </a:rPr>
                        <a:t>військомати</a:t>
                      </a:r>
                      <a:r>
                        <a:rPr lang="uk-UA" sz="1800" b="0" dirty="0">
                          <a:solidFill>
                            <a:schemeClr val="tx1"/>
                          </a:solidFill>
                          <a:effectLst/>
                        </a:rPr>
                        <a:t>,</a:t>
                      </a:r>
                    </a:p>
                    <a:p>
                      <a:pPr marL="342900" lvl="0" indent="-342900">
                        <a:lnSpc>
                          <a:spcPct val="115000"/>
                        </a:lnSpc>
                        <a:spcAft>
                          <a:spcPts val="0"/>
                        </a:spcAft>
                        <a:buFont typeface="Symbol"/>
                        <a:buBlip>
                          <a:blip r:embed="rId3"/>
                        </a:buBlip>
                      </a:pPr>
                      <a:r>
                        <a:rPr lang="uk-UA" sz="1800" b="0" dirty="0">
                          <a:solidFill>
                            <a:schemeClr val="tx1"/>
                          </a:solidFill>
                          <a:effectLst/>
                        </a:rPr>
                        <a:t>бронетанковий завод</a:t>
                      </a:r>
                      <a:endParaRPr lang="uk-UA" sz="1800" b="0" dirty="0">
                        <a:solidFill>
                          <a:schemeClr val="tx1"/>
                        </a:solidFill>
                        <a:effectLst/>
                        <a:latin typeface="Calibri"/>
                        <a:ea typeface="Calibri"/>
                        <a:cs typeface="Times New Roman"/>
                      </a:endParaRPr>
                    </a:p>
                  </a:txBody>
                  <a:tcPr marL="68580" marR="68580" marT="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2571326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8496944" cy="778098"/>
          </a:xfrm>
          <a:solidFill>
            <a:schemeClr val="accent6">
              <a:lumMod val="60000"/>
              <a:lumOff val="40000"/>
            </a:schemeClr>
          </a:solidFill>
        </p:spPr>
        <p:txBody>
          <a:bodyPr>
            <a:normAutofit fontScale="90000"/>
          </a:bodyPr>
          <a:lstStyle/>
          <a:p>
            <a:pPr algn="l"/>
            <a:r>
              <a:rPr lang="uk-UA" sz="2200" b="1" spc="300" dirty="0" smtClean="0">
                <a:latin typeface="+mn-lt"/>
                <a:ea typeface="+mn-ea"/>
                <a:cs typeface="+mn-cs"/>
              </a:rPr>
              <a:t/>
            </a:r>
            <a:br>
              <a:rPr lang="uk-UA" sz="2200" b="1" spc="300" dirty="0" smtClean="0">
                <a:latin typeface="+mn-lt"/>
                <a:ea typeface="+mn-ea"/>
                <a:cs typeface="+mn-cs"/>
              </a:rPr>
            </a:br>
            <a:r>
              <a:rPr lang="uk-UA" sz="2200" b="1" spc="300" dirty="0">
                <a:latin typeface="+mn-lt"/>
                <a:ea typeface="+mn-ea"/>
                <a:cs typeface="+mn-cs"/>
              </a:rPr>
              <a:t/>
            </a:r>
            <a:br>
              <a:rPr lang="uk-UA" sz="2200" b="1" spc="300" dirty="0">
                <a:latin typeface="+mn-lt"/>
                <a:ea typeface="+mn-ea"/>
                <a:cs typeface="+mn-cs"/>
              </a:rPr>
            </a:br>
            <a:r>
              <a:rPr lang="uk-UA" sz="2200" b="1" spc="300" dirty="0" smtClean="0">
                <a:latin typeface="+mn-lt"/>
                <a:ea typeface="+mn-ea"/>
                <a:cs typeface="+mn-cs"/>
              </a:rPr>
              <a:t>Класифікація </a:t>
            </a:r>
            <a:r>
              <a:rPr lang="uk-UA" sz="2200" b="1" spc="300" dirty="0">
                <a:latin typeface="+mn-lt"/>
                <a:ea typeface="+mn-ea"/>
                <a:cs typeface="+mn-cs"/>
              </a:rPr>
              <a:t>постраждалих за характером та ступенем </a:t>
            </a:r>
            <a:r>
              <a:rPr lang="uk-UA" sz="2200" b="1" spc="300" dirty="0" err="1">
                <a:latin typeface="+mn-lt"/>
                <a:ea typeface="+mn-ea"/>
                <a:cs typeface="+mn-cs"/>
              </a:rPr>
              <a:t>психотравм</a:t>
            </a:r>
            <a:r>
              <a:rPr lang="uk-UA" sz="2200" b="1" spc="300" dirty="0">
                <a:latin typeface="+mn-lt"/>
                <a:ea typeface="+mn-ea"/>
                <a:cs typeface="+mn-cs"/>
              </a:rPr>
              <a:t>:</a:t>
            </a:r>
            <a:r>
              <a:rPr lang="uk-UA" dirty="0"/>
              <a:t/>
            </a:r>
            <a:br>
              <a:rPr lang="uk-UA" dirty="0"/>
            </a:br>
            <a:endParaRPr lang="uk-UA" dirty="0"/>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1858958754"/>
              </p:ext>
            </p:extLst>
          </p:nvPr>
        </p:nvGraphicFramePr>
        <p:xfrm>
          <a:off x="395536" y="1196753"/>
          <a:ext cx="8424936" cy="5256583"/>
        </p:xfrm>
        <a:graphic>
          <a:graphicData uri="http://schemas.openxmlformats.org/drawingml/2006/table">
            <a:tbl>
              <a:tblPr firstRow="1" firstCol="1" lastRow="1" lastCol="1" bandRow="1" bandCol="1">
                <a:tableStyleId>{5C22544A-7EE6-4342-B048-85BDC9FD1C3A}</a:tableStyleId>
              </a:tblPr>
              <a:tblGrid>
                <a:gridCol w="8424936"/>
              </a:tblGrid>
              <a:tr h="5256583">
                <a:tc>
                  <a:txBody>
                    <a:bodyPr/>
                    <a:lstStyle/>
                    <a:p>
                      <a:pPr marL="342900" lvl="0" indent="-342900">
                        <a:lnSpc>
                          <a:spcPct val="115000"/>
                        </a:lnSpc>
                        <a:spcAft>
                          <a:spcPts val="1000"/>
                        </a:spcAft>
                        <a:buFont typeface="Symbol"/>
                        <a:buBlip>
                          <a:blip r:embed="rId2"/>
                        </a:buBlip>
                        <a:tabLst>
                          <a:tab pos="685800" algn="l"/>
                        </a:tabLst>
                      </a:pPr>
                      <a:r>
                        <a:rPr lang="uk-UA" sz="1800" dirty="0">
                          <a:solidFill>
                            <a:schemeClr val="tx1"/>
                          </a:solidFill>
                          <a:effectLst/>
                        </a:rPr>
                        <a:t>особисто постраждалі внаслідок теракту</a:t>
                      </a:r>
                    </a:p>
                    <a:p>
                      <a:pPr marL="342900" lvl="0" indent="-342900">
                        <a:lnSpc>
                          <a:spcPct val="115000"/>
                        </a:lnSpc>
                        <a:spcAft>
                          <a:spcPts val="1000"/>
                        </a:spcAft>
                        <a:buFont typeface="Symbol"/>
                        <a:buBlip>
                          <a:blip r:embed="rId2"/>
                        </a:buBlip>
                        <a:tabLst>
                          <a:tab pos="685800" algn="l"/>
                        </a:tabLst>
                      </a:pPr>
                      <a:r>
                        <a:rPr lang="uk-UA" sz="1800" dirty="0">
                          <a:solidFill>
                            <a:schemeClr val="tx1"/>
                          </a:solidFill>
                          <a:effectLst/>
                        </a:rPr>
                        <a:t>родичі та </a:t>
                      </a:r>
                      <a:r>
                        <a:rPr lang="uk-UA" sz="1800" dirty="0" smtClean="0">
                          <a:solidFill>
                            <a:schemeClr val="tx1"/>
                          </a:solidFill>
                          <a:effectLst/>
                        </a:rPr>
                        <a:t>близькі </a:t>
                      </a:r>
                      <a:r>
                        <a:rPr lang="uk-UA" sz="1800" dirty="0">
                          <a:solidFill>
                            <a:schemeClr val="tx1"/>
                          </a:solidFill>
                          <a:effectLst/>
                        </a:rPr>
                        <a:t>осіб, які постраждали внаслідок теракту</a:t>
                      </a:r>
                    </a:p>
                    <a:p>
                      <a:pPr marL="342900" lvl="0" indent="-342900">
                        <a:lnSpc>
                          <a:spcPct val="115000"/>
                        </a:lnSpc>
                        <a:spcAft>
                          <a:spcPts val="1000"/>
                        </a:spcAft>
                        <a:buFont typeface="Symbol"/>
                        <a:buBlip>
                          <a:blip r:embed="rId2"/>
                        </a:buBlip>
                        <a:tabLst>
                          <a:tab pos="685800" algn="l"/>
                        </a:tabLst>
                      </a:pPr>
                      <a:r>
                        <a:rPr lang="uk-UA" sz="1800" dirty="0">
                          <a:solidFill>
                            <a:schemeClr val="tx1"/>
                          </a:solidFill>
                          <a:effectLst/>
                        </a:rPr>
                        <a:t>випадкові свідки теракту</a:t>
                      </a:r>
                    </a:p>
                    <a:p>
                      <a:pPr marL="342900" lvl="0" indent="-342900">
                        <a:lnSpc>
                          <a:spcPct val="115000"/>
                        </a:lnSpc>
                        <a:spcAft>
                          <a:spcPts val="1000"/>
                        </a:spcAft>
                        <a:buFont typeface="Symbol"/>
                        <a:buBlip>
                          <a:blip r:embed="rId2"/>
                        </a:buBlip>
                        <a:tabLst>
                          <a:tab pos="685800" algn="l"/>
                        </a:tabLst>
                      </a:pPr>
                      <a:r>
                        <a:rPr lang="uk-UA" sz="1800" dirty="0">
                          <a:solidFill>
                            <a:schemeClr val="tx1"/>
                          </a:solidFill>
                          <a:effectLst/>
                        </a:rPr>
                        <a:t>особи, які довідалися про теракт зі </a:t>
                      </a:r>
                      <a:r>
                        <a:rPr lang="uk-UA" sz="1800" dirty="0" smtClean="0">
                          <a:solidFill>
                            <a:schemeClr val="tx1"/>
                          </a:solidFill>
                          <a:effectLst/>
                        </a:rPr>
                        <a:t>ЗМІ (</a:t>
                      </a:r>
                      <a:r>
                        <a:rPr lang="uk-UA" sz="1800" dirty="0">
                          <a:solidFill>
                            <a:schemeClr val="tx1"/>
                          </a:solidFill>
                          <a:effectLst/>
                        </a:rPr>
                        <a:t>вторинна </a:t>
                      </a:r>
                      <a:r>
                        <a:rPr lang="uk-UA" sz="1800" dirty="0" err="1">
                          <a:solidFill>
                            <a:schemeClr val="tx1"/>
                          </a:solidFill>
                          <a:effectLst/>
                        </a:rPr>
                        <a:t>психотравматизація</a:t>
                      </a:r>
                      <a:r>
                        <a:rPr lang="uk-UA" sz="1800" dirty="0">
                          <a:solidFill>
                            <a:schemeClr val="tx1"/>
                          </a:solidFill>
                          <a:effectLst/>
                        </a:rPr>
                        <a:t>)</a:t>
                      </a:r>
                      <a:endParaRPr lang="uk-UA" sz="1800" dirty="0">
                        <a:solidFill>
                          <a:schemeClr val="tx1"/>
                        </a:solidFill>
                        <a:effectLst/>
                        <a:latin typeface="Calibri"/>
                        <a:ea typeface="Calibri"/>
                        <a:cs typeface="Times New Roman"/>
                      </a:endParaRPr>
                    </a:p>
                  </a:txBody>
                  <a:tcPr marL="68580" marR="68580" marT="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223373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620688"/>
            <a:ext cx="8507288" cy="792088"/>
          </a:xfrm>
        </p:spPr>
        <p:txBody>
          <a:bodyPr>
            <a:normAutofit fontScale="90000"/>
          </a:bodyPr>
          <a:lstStyle/>
          <a:p>
            <a:r>
              <a:rPr lang="uk-UA" b="1" dirty="0" smtClean="0">
                <a:solidFill>
                  <a:schemeClr val="tx1"/>
                </a:solidFill>
                <a:effectLst/>
              </a:rPr>
              <a:t/>
            </a:r>
            <a:br>
              <a:rPr lang="uk-UA" b="1" dirty="0" smtClean="0">
                <a:solidFill>
                  <a:schemeClr val="tx1"/>
                </a:solidFill>
                <a:effectLst/>
              </a:rPr>
            </a:br>
            <a:endParaRPr lang="uk-UA" dirty="0"/>
          </a:p>
        </p:txBody>
      </p:sp>
      <p:graphicFrame>
        <p:nvGraphicFramePr>
          <p:cNvPr id="4" name="Місце для вмісту 3"/>
          <p:cNvGraphicFramePr>
            <a:graphicFrameLocks noGrp="1"/>
          </p:cNvGraphicFramePr>
          <p:nvPr>
            <p:ph idx="1"/>
            <p:extLst>
              <p:ext uri="{D42A27DB-BD31-4B8C-83A1-F6EECF244321}">
                <p14:modId xmlns:p14="http://schemas.microsoft.com/office/powerpoint/2010/main" val="1135511466"/>
              </p:ext>
            </p:extLst>
          </p:nvPr>
        </p:nvGraphicFramePr>
        <p:xfrm>
          <a:off x="457200" y="1340768"/>
          <a:ext cx="8003232" cy="5400600"/>
        </p:xfrm>
        <a:graphic>
          <a:graphicData uri="http://schemas.openxmlformats.org/drawingml/2006/table">
            <a:tbl>
              <a:tblPr firstRow="1" firstCol="1" bandRow="1">
                <a:tableStyleId>{5C22544A-7EE6-4342-B048-85BDC9FD1C3A}</a:tableStyleId>
              </a:tblPr>
              <a:tblGrid>
                <a:gridCol w="8003232"/>
              </a:tblGrid>
              <a:tr h="5400600">
                <a:tc>
                  <a:txBody>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400" dirty="0">
                          <a:solidFill>
                            <a:schemeClr val="tx1"/>
                          </a:solidFill>
                          <a:effectLst/>
                        </a:rPr>
                        <a:t> </a:t>
                      </a:r>
                      <a:r>
                        <a:rPr lang="uk-UA" sz="1400" dirty="0" smtClean="0">
                          <a:solidFill>
                            <a:schemeClr val="tx1"/>
                          </a:solidFill>
                          <a:effectLst/>
                        </a:rPr>
                        <a:t>З'єднання</a:t>
                      </a:r>
                      <a:r>
                        <a:rPr lang="uk-UA" sz="1400" dirty="0">
                          <a:solidFill>
                            <a:schemeClr val="tx1"/>
                          </a:solidFill>
                          <a:effectLst/>
                        </a:rPr>
                        <a:t>, військові частини і підрозділи, у тому числі чергові сили, Збройних Сил України в мирний час мають право застосовувати і використовувати зброю та бойову техніку для</a:t>
                      </a:r>
                      <a:r>
                        <a:rPr lang="uk-UA" sz="1400" dirty="0" smtClean="0">
                          <a:solidFill>
                            <a:schemeClr val="tx1"/>
                          </a:solidFill>
                          <a:effectLst/>
                        </a:rPr>
                        <a:t>:</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1400" dirty="0">
                        <a:solidFill>
                          <a:schemeClr val="tx1"/>
                        </a:solidFill>
                        <a:effectLst/>
                      </a:endParaRPr>
                    </a:p>
                    <a:p>
                      <a:pPr marL="342900" lvl="0" indent="-342900">
                        <a:lnSpc>
                          <a:spcPct val="115000"/>
                        </a:lnSpc>
                        <a:spcAft>
                          <a:spcPts val="0"/>
                        </a:spcAft>
                        <a:buFont typeface="Symbol"/>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400" dirty="0">
                          <a:solidFill>
                            <a:schemeClr val="tx1"/>
                          </a:solidFill>
                          <a:effectLst/>
                        </a:rPr>
                        <a:t>припинення порушення державного кордону України повітряними суднами збройних формувань інших держав, які не виконують команд (сигналів), що подаються черговими літаками-перехоплювачами (вертольотами), або застосовують зброю</a:t>
                      </a:r>
                      <a:r>
                        <a:rPr lang="uk-UA" sz="1400" dirty="0" smtClean="0">
                          <a:solidFill>
                            <a:schemeClr val="tx1"/>
                          </a:solidFill>
                          <a:effectLst/>
                        </a:rPr>
                        <a:t>;</a:t>
                      </a:r>
                    </a:p>
                    <a:p>
                      <a:pPr marL="0" lvl="0" indent="0">
                        <a:lnSpc>
                          <a:spcPct val="115000"/>
                        </a:lnSpc>
                        <a:spcAft>
                          <a:spcPts val="0"/>
                        </a:spcAft>
                        <a:buFont typeface="Symbol"/>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1400" dirty="0">
                        <a:solidFill>
                          <a:schemeClr val="tx1"/>
                        </a:solidFill>
                        <a:effectLst/>
                      </a:endParaRPr>
                    </a:p>
                    <a:p>
                      <a:pPr marL="342900" lvl="0" indent="-342900">
                        <a:lnSpc>
                          <a:spcPct val="115000"/>
                        </a:lnSpc>
                        <a:spcAft>
                          <a:spcPts val="0"/>
                        </a:spcAft>
                        <a:buFont typeface="Symbol"/>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400" dirty="0">
                          <a:solidFill>
                            <a:schemeClr val="tx1"/>
                          </a:solidFill>
                          <a:effectLst/>
                        </a:rPr>
                        <a:t>забезпечення виконання покладених на Збройні Сили України завдань щодо відсічі можливої збройної агресії проти України, забезпечення недоторканності повітряного простору та підводного простору в межах територіального моря України</a:t>
                      </a:r>
                      <a:r>
                        <a:rPr lang="uk-UA" sz="1400" dirty="0" smtClean="0">
                          <a:solidFill>
                            <a:schemeClr val="tx1"/>
                          </a:solidFill>
                          <a:effectLst/>
                        </a:rPr>
                        <a:t>;</a:t>
                      </a:r>
                    </a:p>
                    <a:p>
                      <a:pPr marL="0" lvl="0" indent="0">
                        <a:lnSpc>
                          <a:spcPct val="115000"/>
                        </a:lnSpc>
                        <a:spcAft>
                          <a:spcPts val="0"/>
                        </a:spcAft>
                        <a:buFont typeface="Symbol"/>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1400" dirty="0">
                        <a:solidFill>
                          <a:schemeClr val="tx1"/>
                        </a:solidFill>
                        <a:effectLst/>
                      </a:endParaRPr>
                    </a:p>
                    <a:p>
                      <a:pPr marL="342900" lvl="0" indent="-342900">
                        <a:lnSpc>
                          <a:spcPct val="115000"/>
                        </a:lnSpc>
                        <a:spcAft>
                          <a:spcPts val="0"/>
                        </a:spcAft>
                        <a:buFont typeface="Symbol"/>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400" dirty="0">
                          <a:solidFill>
                            <a:schemeClr val="tx1"/>
                          </a:solidFill>
                          <a:effectLst/>
                        </a:rPr>
                        <a:t>самозахисту в разі застосування зброї проти них або загрози такого застосування, а також у разі будь-яких дій, що можуть призвести до заподіяння значних матеріальних збитків об'єктам, які прикриваються ними, за місцем дислокації чи в районі виконання завдань</a:t>
                      </a:r>
                      <a:r>
                        <a:rPr lang="uk-UA" sz="1400" dirty="0" smtClean="0">
                          <a:solidFill>
                            <a:schemeClr val="tx1"/>
                          </a:solidFill>
                          <a:effectLst/>
                        </a:rPr>
                        <a:t>;</a:t>
                      </a:r>
                    </a:p>
                    <a:p>
                      <a:pPr marL="0" lvl="0" indent="0">
                        <a:lnSpc>
                          <a:spcPct val="115000"/>
                        </a:lnSpc>
                        <a:spcAft>
                          <a:spcPts val="0"/>
                        </a:spcAft>
                        <a:buFont typeface="Symbol"/>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1400" dirty="0">
                        <a:solidFill>
                          <a:schemeClr val="tx1"/>
                        </a:solidFill>
                        <a:effectLst/>
                      </a:endParaRPr>
                    </a:p>
                    <a:p>
                      <a:pPr marL="342900" lvl="0" indent="-342900">
                        <a:lnSpc>
                          <a:spcPct val="115000"/>
                        </a:lnSpc>
                        <a:spcAft>
                          <a:spcPts val="0"/>
                        </a:spcAft>
                        <a:buFont typeface="Symbol"/>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400" dirty="0">
                          <a:solidFill>
                            <a:schemeClr val="tx1"/>
                          </a:solidFill>
                          <a:effectLst/>
                        </a:rPr>
                        <a:t>забезпечення виконання покладених на з'єднання, військові частини і підрозділи Збройних Сил України завдань під час їх застосування в районі проведення антитерористичної операції, у разі вчинення терористичного акту в повітряному просторі або територіальному морі України, а також для захисту від терористичних посягань об'єктів Збройних Сил України, зброї масового ураження, ракетної і стрілецької зброї, боєприпасів, вибухових та отруйних речовин, що перебувають у військових частинах або зберігаються у визначених </a:t>
                      </a:r>
                      <a:r>
                        <a:rPr lang="uk-UA" sz="1400" dirty="0" smtClean="0">
                          <a:solidFill>
                            <a:schemeClr val="tx1"/>
                          </a:solidFill>
                          <a:effectLst/>
                        </a:rPr>
                        <a:t>місця;</a:t>
                      </a:r>
                    </a:p>
                  </a:txBody>
                  <a:tcPr marL="51534" marR="51534" marT="0" marB="0">
                    <a:solidFill>
                      <a:schemeClr val="accent6">
                        <a:lumMod val="40000"/>
                        <a:lumOff val="60000"/>
                      </a:schemeClr>
                    </a:solidFill>
                  </a:tcPr>
                </a:tc>
              </a:tr>
            </a:tbl>
          </a:graphicData>
        </a:graphic>
      </p:graphicFrame>
      <p:sp>
        <p:nvSpPr>
          <p:cNvPr id="5" name="Rectangle 1"/>
          <p:cNvSpPr>
            <a:spLocks noChangeArrowheads="1"/>
          </p:cNvSpPr>
          <p:nvPr/>
        </p:nvSpPr>
        <p:spPr bwMode="auto">
          <a:xfrm>
            <a:off x="22209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Прямокутник 7"/>
          <p:cNvSpPr/>
          <p:nvPr/>
        </p:nvSpPr>
        <p:spPr>
          <a:xfrm>
            <a:off x="467544" y="332656"/>
            <a:ext cx="7992888" cy="923330"/>
          </a:xfrm>
          <a:prstGeom prst="rect">
            <a:avLst/>
          </a:prstGeom>
          <a:solidFill>
            <a:schemeClr val="accent6">
              <a:lumMod val="60000"/>
              <a:lumOff val="40000"/>
            </a:schemeClr>
          </a:solidFill>
        </p:spPr>
        <p:txBody>
          <a:bodyPr wrap="square">
            <a:spAutoFit/>
          </a:bodyPr>
          <a:lstStyle/>
          <a:p>
            <a:r>
              <a:rPr lang="uk-UA" b="1" spc="300" dirty="0" smtClean="0">
                <a:solidFill>
                  <a:schemeClr val="tx1"/>
                </a:solidFill>
                <a:effectLst/>
              </a:rPr>
              <a:t>Стаття 1-1. </a:t>
            </a:r>
          </a:p>
          <a:p>
            <a:r>
              <a:rPr lang="uk-UA" b="1" spc="300" dirty="0" smtClean="0">
                <a:solidFill>
                  <a:schemeClr val="tx1"/>
                </a:solidFill>
                <a:effectLst/>
              </a:rPr>
              <a:t>Право на застосування зброї та бойової техніки в мирний час</a:t>
            </a:r>
            <a:endParaRPr lang="uk-UA" dirty="0"/>
          </a:p>
        </p:txBody>
      </p:sp>
    </p:spTree>
    <p:extLst>
      <p:ext uri="{BB962C8B-B14F-4D97-AF65-F5344CB8AC3E}">
        <p14:creationId xmlns:p14="http://schemas.microsoft.com/office/powerpoint/2010/main" val="1475612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60000"/>
              <a:lumOff val="40000"/>
            </a:schemeClr>
          </a:solidFill>
        </p:spPr>
        <p:txBody>
          <a:bodyPr>
            <a:normAutofit/>
          </a:bodyPr>
          <a:lstStyle/>
          <a:p>
            <a:pPr algn="l"/>
            <a:r>
              <a:rPr lang="uk-UA" sz="1800" b="1" spc="300" dirty="0">
                <a:latin typeface="+mn-lt"/>
                <a:ea typeface="+mn-ea"/>
                <a:cs typeface="+mn-cs"/>
              </a:rPr>
              <a:t>Стаття 1-1. </a:t>
            </a:r>
            <a:br>
              <a:rPr lang="uk-UA" sz="1800" b="1" spc="300" dirty="0">
                <a:latin typeface="+mn-lt"/>
                <a:ea typeface="+mn-ea"/>
                <a:cs typeface="+mn-cs"/>
              </a:rPr>
            </a:br>
            <a:r>
              <a:rPr lang="uk-UA" sz="1800" b="1" spc="300" dirty="0">
                <a:latin typeface="+mn-lt"/>
                <a:ea typeface="+mn-ea"/>
                <a:cs typeface="+mn-cs"/>
              </a:rPr>
              <a:t>Право на застосування зброї та бойової техніки в мирний час</a:t>
            </a:r>
            <a:endParaRPr lang="uk-UA" sz="1800" b="1" spc="300" dirty="0">
              <a:latin typeface="+mn-lt"/>
              <a:ea typeface="+mn-ea"/>
              <a:cs typeface="+mn-cs"/>
            </a:endParaRPr>
          </a:p>
        </p:txBody>
      </p:sp>
      <p:sp>
        <p:nvSpPr>
          <p:cNvPr id="3" name="Місце для вмісту 2"/>
          <p:cNvSpPr>
            <a:spLocks noGrp="1"/>
          </p:cNvSpPr>
          <p:nvPr>
            <p:ph idx="1"/>
          </p:nvPr>
        </p:nvSpPr>
        <p:spPr>
          <a:solidFill>
            <a:schemeClr val="accent6">
              <a:lumMod val="40000"/>
              <a:lumOff val="60000"/>
            </a:schemeClr>
          </a:solidFill>
        </p:spPr>
        <p:txBody>
          <a:bodyPr>
            <a:normAutofit/>
          </a:bodyPr>
          <a:lstStyle/>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600" dirty="0" smtClean="0">
                <a:solidFill>
                  <a:schemeClr val="tx1"/>
                </a:solidFill>
                <a:effectLst/>
              </a:rPr>
              <a:t>забезпечення виконання покладених на Збройні Сили України завдань у відкритому морі з протидії незаконним перевезенням зброї і наркотичних засобів, психотропних речовин, їх аналогів або прекурсорів.</a:t>
            </a:r>
          </a:p>
          <a:p>
            <a:pPr marL="0" lvl="0" indent="0">
              <a:lnSpc>
                <a:spcPct val="115000"/>
              </a:lnSpc>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uk-UA" sz="1600" dirty="0" smtClean="0">
              <a:solidFill>
                <a:schemeClr val="tx1"/>
              </a:solidFill>
              <a:effectLst/>
            </a:endParaRPr>
          </a:p>
          <a:p>
            <a:pPr lvl="0">
              <a:lnSpc>
                <a:spcPct val="115000"/>
              </a:lnSpc>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600" dirty="0" smtClean="0">
                <a:solidFill>
                  <a:schemeClr val="tx1"/>
                </a:solidFill>
                <a:effectLst/>
              </a:rPr>
              <a:t>Застосування і використання зброї та бойової техніки допускається в разі, якщо інші заходи виявилися неефективними або застосування таких заходів є неможливим.</a:t>
            </a:r>
          </a:p>
          <a:p>
            <a:pPr marL="0" indent="0">
              <a:lnSpc>
                <a:spcPct val="115000"/>
              </a:lnSpc>
              <a:spcAft>
                <a:spcPts val="0"/>
              </a:spcAft>
              <a:buNone/>
            </a:pPr>
            <a:endParaRPr lang="uk-UA" sz="1600" dirty="0" smtClean="0">
              <a:solidFill>
                <a:schemeClr val="tx1"/>
              </a:solidFill>
              <a:effectLst/>
            </a:endParaRPr>
          </a:p>
          <a:p>
            <a:pPr marL="0" indent="0">
              <a:lnSpc>
                <a:spcPct val="115000"/>
              </a:lnSpc>
              <a:spcAft>
                <a:spcPts val="0"/>
              </a:spcAft>
              <a:buNone/>
            </a:pPr>
            <a:r>
              <a:rPr lang="uk-UA" sz="1600" dirty="0" smtClean="0">
                <a:solidFill>
                  <a:schemeClr val="tx1"/>
                </a:solidFill>
                <a:effectLst/>
              </a:rPr>
              <a:t>(Закон "Про Збройні Сили України"). </a:t>
            </a:r>
            <a:endParaRPr lang="uk-UA" sz="1600" dirty="0">
              <a:ea typeface="Calibri"/>
              <a:cs typeface="Times New Roman"/>
            </a:endParaRPr>
          </a:p>
          <a:p>
            <a:endParaRPr lang="uk-UA" dirty="0"/>
          </a:p>
        </p:txBody>
      </p:sp>
    </p:spTree>
    <p:extLst>
      <p:ext uri="{BB962C8B-B14F-4D97-AF65-F5344CB8AC3E}">
        <p14:creationId xmlns:p14="http://schemas.microsoft.com/office/powerpoint/2010/main" val="2615621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Місце для вмісту 3"/>
          <p:cNvGraphicFramePr>
            <a:graphicFrameLocks noGrp="1"/>
          </p:cNvGraphicFramePr>
          <p:nvPr>
            <p:ph idx="1"/>
            <p:extLst>
              <p:ext uri="{D42A27DB-BD31-4B8C-83A1-F6EECF244321}">
                <p14:modId xmlns:p14="http://schemas.microsoft.com/office/powerpoint/2010/main" val="2881311203"/>
              </p:ext>
            </p:extLst>
          </p:nvPr>
        </p:nvGraphicFramePr>
        <p:xfrm>
          <a:off x="611561" y="548681"/>
          <a:ext cx="7920880" cy="5904655"/>
        </p:xfrm>
        <a:graphic>
          <a:graphicData uri="http://schemas.openxmlformats.org/drawingml/2006/table">
            <a:tbl>
              <a:tblPr firstRow="1" firstCol="1" bandRow="1">
                <a:tableStyleId>{5C22544A-7EE6-4342-B048-85BDC9FD1C3A}</a:tableStyleId>
              </a:tblPr>
              <a:tblGrid>
                <a:gridCol w="7920880"/>
              </a:tblGrid>
              <a:tr h="5904655">
                <a:tc>
                  <a:txBody>
                    <a:bodyPr/>
                    <a:lstStyle/>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200" dirty="0">
                          <a:effectLst/>
                        </a:rPr>
                        <a:t> </a:t>
                      </a:r>
                      <a:endParaRPr lang="uk-UA" sz="1400" dirty="0">
                        <a:solidFill>
                          <a:schemeClr val="tx1"/>
                        </a:solidFill>
                        <a:effectLst/>
                      </a:endParaRPr>
                    </a:p>
                    <a:p>
                      <a:pPr marL="342900" lvl="0" indent="-342900">
                        <a:lnSpc>
                          <a:spcPct val="115000"/>
                        </a:lnSpc>
                        <a:spcAft>
                          <a:spcPts val="0"/>
                        </a:spcAft>
                        <a:buFont typeface="Symbol"/>
                        <a:buBlip>
                          <a:blip r:embed="rId2"/>
                        </a:buBlip>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800" dirty="0">
                          <a:solidFill>
                            <a:schemeClr val="tx1"/>
                          </a:solidFill>
                          <a:effectLst/>
                        </a:rPr>
                        <a:t>"Воєнний стан </a:t>
                      </a:r>
                      <a:r>
                        <a:rPr lang="uk-UA" sz="1800" dirty="0" smtClean="0">
                          <a:solidFill>
                            <a:schemeClr val="tx1"/>
                          </a:solidFill>
                          <a:effectLst/>
                        </a:rPr>
                        <a:t>– це </a:t>
                      </a:r>
                      <a:r>
                        <a:rPr lang="uk-UA" sz="1800" dirty="0">
                          <a:solidFill>
                            <a:schemeClr val="tx1"/>
                          </a:solidFill>
                          <a:effectLst/>
                        </a:rPr>
                        <a:t>особливий правовий режим, що вводиться в Україні або в окремих її місцевостях у разі збройної агресії чи загрози нападу, небезпеки державній незалежності України, її територіальній цілісності та передбачає надання відповідним органам державної влади, військовому командуванню та органам місцевого самоврядування повноважень, необхідних для відвернення загрози та забезпечення національної безпеки, а також тимчасове, зумовлене загрозою, обмеження конституційних прав і свобод людини і громадянина та прав і законних інтересів юридичних осіб із зазначенням строку дії цих обмежень".</a:t>
                      </a:r>
                    </a:p>
                    <a:p>
                      <a:pPr marL="457200">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800" dirty="0">
                          <a:solidFill>
                            <a:schemeClr val="tx1"/>
                          </a:solidFill>
                          <a:effectLst/>
                        </a:rPr>
                        <a:t> </a:t>
                      </a: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1400" dirty="0">
                          <a:solidFill>
                            <a:schemeClr val="tx1"/>
                          </a:solidFill>
                          <a:effectLst/>
                        </a:rPr>
                        <a:t>(Закон України "Про правовий режим воєнного стану").</a:t>
                      </a:r>
                      <a:endParaRPr lang="uk-UA" sz="1400" dirty="0">
                        <a:solidFill>
                          <a:schemeClr val="tx1"/>
                        </a:solidFill>
                        <a:effectLst/>
                        <a:latin typeface="Calibri"/>
                        <a:ea typeface="Calibri"/>
                        <a:cs typeface="Times New Roman"/>
                      </a:endParaRPr>
                    </a:p>
                  </a:txBody>
                  <a:tcPr marL="68580" marR="68580" marT="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2404647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332656"/>
            <a:ext cx="8579296" cy="1084982"/>
          </a:xfrm>
          <a:solidFill>
            <a:schemeClr val="accent6">
              <a:lumMod val="60000"/>
              <a:lumOff val="40000"/>
            </a:schemeClr>
          </a:solidFill>
        </p:spPr>
        <p:txBody>
          <a:bodyPr>
            <a:normAutofit/>
          </a:bodyPr>
          <a:lstStyle/>
          <a:p>
            <a:pPr algn="l"/>
            <a:r>
              <a:rPr lang="uk-UA" sz="1800" b="1" dirty="0" smtClean="0"/>
              <a:t>Кількість розкритих терактів у Львові та Харкові у 2014 році</a:t>
            </a:r>
            <a:endParaRPr lang="uk-UA" sz="18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56792"/>
            <a:ext cx="8976997"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5657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43808" y="764704"/>
            <a:ext cx="6152998" cy="5326630"/>
          </a:xfrm>
        </p:spPr>
      </p:pic>
      <p:sp>
        <p:nvSpPr>
          <p:cNvPr id="8" name="Місце для тексту 7"/>
          <p:cNvSpPr>
            <a:spLocks noGrp="1"/>
          </p:cNvSpPr>
          <p:nvPr>
            <p:ph type="body" sz="half" idx="2"/>
          </p:nvPr>
        </p:nvSpPr>
        <p:spPr>
          <a:xfrm>
            <a:off x="457201" y="764704"/>
            <a:ext cx="2242591" cy="5361459"/>
          </a:xfrm>
          <a:solidFill>
            <a:schemeClr val="accent6">
              <a:lumMod val="60000"/>
              <a:lumOff val="40000"/>
            </a:schemeClr>
          </a:solidFill>
        </p:spPr>
        <p:txBody>
          <a:bodyPr>
            <a:normAutofit/>
          </a:bodyPr>
          <a:lstStyle/>
          <a:p>
            <a:endParaRPr lang="uk-UA" sz="2800" smtClean="0"/>
          </a:p>
          <a:p>
            <a:r>
              <a:rPr lang="uk-UA" sz="2800" b="1" smtClean="0"/>
              <a:t>2013</a:t>
            </a:r>
          </a:p>
          <a:p>
            <a:r>
              <a:rPr lang="uk-UA" sz="2800" b="1" smtClean="0"/>
              <a:t>Харків – 21</a:t>
            </a:r>
          </a:p>
          <a:p>
            <a:r>
              <a:rPr lang="uk-UA" sz="2800" b="1" smtClean="0"/>
              <a:t>Львів – 10</a:t>
            </a:r>
          </a:p>
          <a:p>
            <a:endParaRPr lang="uk-UA" sz="2800" b="1" smtClean="0"/>
          </a:p>
          <a:p>
            <a:r>
              <a:rPr lang="uk-UA" sz="2800" b="1" smtClean="0"/>
              <a:t>2014 </a:t>
            </a:r>
          </a:p>
          <a:p>
            <a:r>
              <a:rPr lang="uk-UA" sz="2800" b="1" smtClean="0"/>
              <a:t>Харків – 86</a:t>
            </a:r>
          </a:p>
          <a:p>
            <a:r>
              <a:rPr lang="uk-UA" sz="2800" b="1" smtClean="0"/>
              <a:t>Львів - 102</a:t>
            </a:r>
            <a:endParaRPr lang="uk-UA" sz="2800" b="1" dirty="0"/>
          </a:p>
        </p:txBody>
      </p:sp>
    </p:spTree>
    <p:extLst>
      <p:ext uri="{BB962C8B-B14F-4D97-AF65-F5344CB8AC3E}">
        <p14:creationId xmlns:p14="http://schemas.microsoft.com/office/powerpoint/2010/main" val="1064710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Діаграма 5"/>
          <p:cNvGraphicFramePr>
            <a:graphicFrameLocks/>
          </p:cNvGraphicFramePr>
          <p:nvPr>
            <p:extLst>
              <p:ext uri="{D42A27DB-BD31-4B8C-83A1-F6EECF244321}">
                <p14:modId xmlns:p14="http://schemas.microsoft.com/office/powerpoint/2010/main" val="1263561156"/>
              </p:ext>
            </p:extLst>
          </p:nvPr>
        </p:nvGraphicFramePr>
        <p:xfrm>
          <a:off x="467544" y="980728"/>
          <a:ext cx="8424936"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5" name="Заголовок 4"/>
          <p:cNvSpPr>
            <a:spLocks noGrp="1"/>
          </p:cNvSpPr>
          <p:nvPr>
            <p:ph type="title"/>
          </p:nvPr>
        </p:nvSpPr>
        <p:spPr>
          <a:xfrm>
            <a:off x="395536" y="260648"/>
            <a:ext cx="8568952" cy="576064"/>
          </a:xfrm>
          <a:solidFill>
            <a:schemeClr val="accent6">
              <a:lumMod val="60000"/>
              <a:lumOff val="40000"/>
            </a:schemeClr>
          </a:solidFill>
        </p:spPr>
        <p:txBody>
          <a:bodyPr>
            <a:normAutofit/>
          </a:bodyPr>
          <a:lstStyle/>
          <a:p>
            <a:pPr algn="l"/>
            <a:r>
              <a:rPr lang="uk-UA" sz="1800" b="1" dirty="0" smtClean="0"/>
              <a:t>Структура </a:t>
            </a:r>
            <a:r>
              <a:rPr lang="uk-UA" sz="1800" b="1" dirty="0" err="1" smtClean="0"/>
              <a:t>замінувань</a:t>
            </a:r>
            <a:r>
              <a:rPr lang="uk-UA" sz="1800" b="1" dirty="0" smtClean="0"/>
              <a:t> на Львівщині</a:t>
            </a:r>
            <a:endParaRPr lang="uk-UA" sz="1800" b="1" dirty="0"/>
          </a:p>
        </p:txBody>
      </p:sp>
    </p:spTree>
    <p:extLst>
      <p:ext uri="{BB962C8B-B14F-4D97-AF65-F5344CB8AC3E}">
        <p14:creationId xmlns:p14="http://schemas.microsoft.com/office/powerpoint/2010/main" val="2458379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3050"/>
            <a:ext cx="8640960" cy="635670"/>
          </a:xfrm>
          <a:solidFill>
            <a:schemeClr val="accent6">
              <a:lumMod val="60000"/>
              <a:lumOff val="40000"/>
            </a:schemeClr>
          </a:solidFill>
        </p:spPr>
        <p:txBody>
          <a:bodyPr/>
          <a:lstStyle/>
          <a:p>
            <a:r>
              <a:rPr lang="uk-UA" dirty="0" smtClean="0"/>
              <a:t>Структура </a:t>
            </a:r>
            <a:r>
              <a:rPr lang="uk-UA" dirty="0" err="1" smtClean="0"/>
              <a:t>замінувань</a:t>
            </a:r>
            <a:r>
              <a:rPr lang="uk-UA" dirty="0" smtClean="0"/>
              <a:t> на Харківщині</a:t>
            </a:r>
            <a:endParaRPr lang="uk-UA" dirty="0"/>
          </a:p>
        </p:txBody>
      </p:sp>
      <p:graphicFrame>
        <p:nvGraphicFramePr>
          <p:cNvPr id="5" name="Місце для вмісту 4"/>
          <p:cNvGraphicFramePr>
            <a:graphicFrameLocks noGrp="1"/>
          </p:cNvGraphicFramePr>
          <p:nvPr>
            <p:ph idx="1"/>
            <p:extLst>
              <p:ext uri="{D42A27DB-BD31-4B8C-83A1-F6EECF244321}">
                <p14:modId xmlns:p14="http://schemas.microsoft.com/office/powerpoint/2010/main" val="701322107"/>
              </p:ext>
            </p:extLst>
          </p:nvPr>
        </p:nvGraphicFramePr>
        <p:xfrm>
          <a:off x="467544" y="980728"/>
          <a:ext cx="8496944"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1032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51520" y="274638"/>
            <a:ext cx="8568952" cy="706090"/>
          </a:xfrm>
          <a:solidFill>
            <a:schemeClr val="accent6">
              <a:lumMod val="60000"/>
              <a:lumOff val="40000"/>
            </a:schemeClr>
          </a:solidFill>
        </p:spPr>
        <p:txBody>
          <a:bodyPr>
            <a:normAutofit fontScale="90000"/>
          </a:bodyPr>
          <a:lstStyle/>
          <a:p>
            <a:pPr algn="l"/>
            <a:r>
              <a:rPr lang="uk-UA" sz="2200" b="1" spc="300" dirty="0" smtClean="0">
                <a:latin typeface="+mn-lt"/>
                <a:ea typeface="+mn-ea"/>
                <a:cs typeface="+mn-cs"/>
              </a:rPr>
              <a:t/>
            </a:r>
            <a:br>
              <a:rPr lang="uk-UA" sz="2200" b="1" spc="300" dirty="0" smtClean="0">
                <a:latin typeface="+mn-lt"/>
                <a:ea typeface="+mn-ea"/>
                <a:cs typeface="+mn-cs"/>
              </a:rPr>
            </a:br>
            <a:r>
              <a:rPr lang="uk-UA" sz="2200" b="1" spc="300" dirty="0">
                <a:latin typeface="+mn-lt"/>
                <a:ea typeface="+mn-ea"/>
                <a:cs typeface="+mn-cs"/>
              </a:rPr>
              <a:t/>
            </a:r>
            <a:br>
              <a:rPr lang="uk-UA" sz="2200" b="1" spc="300" dirty="0">
                <a:latin typeface="+mn-lt"/>
                <a:ea typeface="+mn-ea"/>
                <a:cs typeface="+mn-cs"/>
              </a:rPr>
            </a:br>
            <a:r>
              <a:rPr lang="uk-UA" sz="2200" b="1" spc="300" dirty="0" smtClean="0">
                <a:latin typeface="+mn-lt"/>
                <a:ea typeface="+mn-ea"/>
                <a:cs typeface="+mn-cs"/>
              </a:rPr>
              <a:t>Об’єкти </a:t>
            </a:r>
            <a:r>
              <a:rPr lang="uk-UA" sz="2200" b="1" spc="300" dirty="0">
                <a:latin typeface="+mn-lt"/>
                <a:ea typeface="+mn-ea"/>
                <a:cs typeface="+mn-cs"/>
              </a:rPr>
              <a:t>критичної інфраструктури у Львівській області (дані СБУ)</a:t>
            </a:r>
            <a:r>
              <a:rPr lang="uk-UA" dirty="0"/>
              <a:t/>
            </a:r>
            <a:br>
              <a:rPr lang="uk-UA" dirty="0"/>
            </a:br>
            <a:endParaRPr lang="uk-UA" dirty="0"/>
          </a:p>
        </p:txBody>
      </p:sp>
      <p:graphicFrame>
        <p:nvGraphicFramePr>
          <p:cNvPr id="7" name="Місце для вмісту 6"/>
          <p:cNvGraphicFramePr>
            <a:graphicFrameLocks noGrp="1"/>
          </p:cNvGraphicFramePr>
          <p:nvPr>
            <p:ph idx="1"/>
            <p:extLst>
              <p:ext uri="{D42A27DB-BD31-4B8C-83A1-F6EECF244321}">
                <p14:modId xmlns:p14="http://schemas.microsoft.com/office/powerpoint/2010/main" val="1341308882"/>
              </p:ext>
            </p:extLst>
          </p:nvPr>
        </p:nvGraphicFramePr>
        <p:xfrm>
          <a:off x="251520" y="1268760"/>
          <a:ext cx="8568952" cy="5246018"/>
        </p:xfrm>
        <a:graphic>
          <a:graphicData uri="http://schemas.openxmlformats.org/drawingml/2006/table">
            <a:tbl>
              <a:tblPr firstRow="1" firstCol="1" lastRow="1" lastCol="1" bandRow="1" bandCol="1">
                <a:tableStyleId>{5C22544A-7EE6-4342-B048-85BDC9FD1C3A}</a:tableStyleId>
              </a:tblPr>
              <a:tblGrid>
                <a:gridCol w="8568952"/>
              </a:tblGrid>
              <a:tr h="5246018">
                <a:tc>
                  <a:txBody>
                    <a:bodyPr/>
                    <a:lstStyle/>
                    <a:p>
                      <a:pPr marL="342900" lvl="0" indent="-342900">
                        <a:lnSpc>
                          <a:spcPct val="115000"/>
                        </a:lnSpc>
                        <a:spcAft>
                          <a:spcPts val="1000"/>
                        </a:spcAft>
                        <a:buFont typeface="Symbol"/>
                        <a:buBlip>
                          <a:blip r:embed="rId2"/>
                        </a:buBlip>
                        <a:tabLst>
                          <a:tab pos="457200" algn="l"/>
                        </a:tabLst>
                      </a:pPr>
                      <a:r>
                        <a:rPr lang="uk-UA" sz="1800" dirty="0">
                          <a:solidFill>
                            <a:schemeClr val="tx1"/>
                          </a:solidFill>
                          <a:effectLst/>
                        </a:rPr>
                        <a:t>об’єкти транспортної системи:</a:t>
                      </a:r>
                    </a:p>
                    <a:p>
                      <a:pPr marL="342900" lvl="0" indent="-342900">
                        <a:lnSpc>
                          <a:spcPct val="115000"/>
                        </a:lnSpc>
                        <a:spcAft>
                          <a:spcPts val="0"/>
                        </a:spcAft>
                        <a:buFont typeface="Symbol"/>
                        <a:buBlip>
                          <a:blip r:embed="rId3"/>
                        </a:buBlip>
                      </a:pPr>
                      <a:r>
                        <a:rPr lang="uk-UA" sz="1800" b="0" dirty="0">
                          <a:solidFill>
                            <a:schemeClr val="tx1"/>
                          </a:solidFill>
                          <a:effectLst/>
                        </a:rPr>
                        <a:t>аеропорт «Львів», </a:t>
                      </a:r>
                    </a:p>
                    <a:p>
                      <a:pPr marL="342900" lvl="0" indent="-342900">
                        <a:lnSpc>
                          <a:spcPct val="115000"/>
                        </a:lnSpc>
                        <a:spcAft>
                          <a:spcPts val="0"/>
                        </a:spcAft>
                        <a:buFont typeface="Symbol"/>
                        <a:buBlip>
                          <a:blip r:embed="rId3"/>
                        </a:buBlip>
                      </a:pPr>
                      <a:r>
                        <a:rPr lang="uk-UA" sz="1800" b="0" dirty="0">
                          <a:solidFill>
                            <a:schemeClr val="tx1"/>
                          </a:solidFill>
                          <a:effectLst/>
                        </a:rPr>
                        <a:t>головний та приміський залізничні вокзали м. Львова, </a:t>
                      </a:r>
                    </a:p>
                    <a:p>
                      <a:pPr marL="342900" lvl="0" indent="-342900">
                        <a:lnSpc>
                          <a:spcPct val="115000"/>
                        </a:lnSpc>
                        <a:spcAft>
                          <a:spcPts val="0"/>
                        </a:spcAft>
                        <a:buFont typeface="Symbol"/>
                        <a:buBlip>
                          <a:blip r:embed="rId3"/>
                        </a:buBlip>
                      </a:pPr>
                      <a:r>
                        <a:rPr lang="uk-UA" sz="1800" b="0" dirty="0">
                          <a:solidFill>
                            <a:schemeClr val="tx1"/>
                          </a:solidFill>
                          <a:effectLst/>
                        </a:rPr>
                        <a:t>головний автовокзал м. Львова </a:t>
                      </a:r>
                    </a:p>
                    <a:p>
                      <a:pPr marL="800100">
                        <a:lnSpc>
                          <a:spcPct val="115000"/>
                        </a:lnSpc>
                        <a:spcAft>
                          <a:spcPts val="0"/>
                        </a:spcAft>
                      </a:pPr>
                      <a:r>
                        <a:rPr lang="uk-UA" sz="1800" dirty="0">
                          <a:solidFill>
                            <a:schemeClr val="tx1"/>
                          </a:solidFill>
                          <a:effectLst/>
                        </a:rPr>
                        <a:t> </a:t>
                      </a:r>
                    </a:p>
                    <a:p>
                      <a:pPr marL="342900" lvl="0" indent="-342900">
                        <a:lnSpc>
                          <a:spcPct val="115000"/>
                        </a:lnSpc>
                        <a:spcAft>
                          <a:spcPts val="0"/>
                        </a:spcAft>
                        <a:buFont typeface="Symbol"/>
                        <a:buBlip>
                          <a:blip r:embed="rId2"/>
                        </a:buBlip>
                        <a:tabLst>
                          <a:tab pos="457200" algn="l"/>
                        </a:tabLst>
                      </a:pPr>
                      <a:r>
                        <a:rPr lang="uk-UA" sz="1800" dirty="0">
                          <a:solidFill>
                            <a:schemeClr val="tx1"/>
                          </a:solidFill>
                          <a:effectLst/>
                        </a:rPr>
                        <a:t>об’єкти  підвищеної та техногенної небезпеки:</a:t>
                      </a:r>
                    </a:p>
                    <a:p>
                      <a:pPr marL="342900" lvl="0" indent="-342900">
                        <a:lnSpc>
                          <a:spcPct val="115000"/>
                        </a:lnSpc>
                        <a:spcAft>
                          <a:spcPts val="0"/>
                        </a:spcAft>
                        <a:buFont typeface="Symbol"/>
                        <a:buBlip>
                          <a:blip r:embed="rId3"/>
                        </a:buBlip>
                      </a:pPr>
                      <a:r>
                        <a:rPr lang="uk-UA" sz="1800" b="0" dirty="0" err="1">
                          <a:solidFill>
                            <a:schemeClr val="tx1"/>
                          </a:solidFill>
                          <a:effectLst/>
                        </a:rPr>
                        <a:t>спецкомбінат</a:t>
                      </a:r>
                      <a:r>
                        <a:rPr lang="uk-UA" sz="1800" b="0" dirty="0">
                          <a:solidFill>
                            <a:schemeClr val="tx1"/>
                          </a:solidFill>
                          <a:effectLst/>
                        </a:rPr>
                        <a:t> «Радон», </a:t>
                      </a:r>
                    </a:p>
                    <a:p>
                      <a:pPr marL="342900" lvl="0" indent="-342900">
                        <a:lnSpc>
                          <a:spcPct val="115000"/>
                        </a:lnSpc>
                        <a:spcAft>
                          <a:spcPts val="0"/>
                        </a:spcAft>
                        <a:buFont typeface="Symbol"/>
                        <a:buBlip>
                          <a:blip r:embed="rId3"/>
                        </a:buBlip>
                      </a:pPr>
                      <a:r>
                        <a:rPr lang="uk-UA" sz="1800" b="0" dirty="0">
                          <a:solidFill>
                            <a:schemeClr val="tx1"/>
                          </a:solidFill>
                          <a:effectLst/>
                        </a:rPr>
                        <a:t>об`єкти </a:t>
                      </a:r>
                      <a:r>
                        <a:rPr lang="uk-UA" sz="1800" b="0" dirty="0" err="1">
                          <a:solidFill>
                            <a:schemeClr val="tx1"/>
                          </a:solidFill>
                          <a:effectLst/>
                        </a:rPr>
                        <a:t>нафто-</a:t>
                      </a:r>
                      <a:r>
                        <a:rPr lang="uk-UA" sz="1800" b="0" dirty="0">
                          <a:solidFill>
                            <a:schemeClr val="tx1"/>
                          </a:solidFill>
                          <a:effectLst/>
                        </a:rPr>
                        <a:t> та газотранспортної систем,</a:t>
                      </a:r>
                    </a:p>
                    <a:p>
                      <a:pPr marL="342900" lvl="0" indent="-342900">
                        <a:lnSpc>
                          <a:spcPct val="115000"/>
                        </a:lnSpc>
                        <a:spcAft>
                          <a:spcPts val="0"/>
                        </a:spcAft>
                        <a:buFont typeface="Symbol"/>
                        <a:buBlip>
                          <a:blip r:embed="rId3"/>
                        </a:buBlip>
                      </a:pPr>
                      <a:r>
                        <a:rPr lang="uk-UA" sz="1800" b="0" dirty="0">
                          <a:solidFill>
                            <a:schemeClr val="tx1"/>
                          </a:solidFill>
                          <a:effectLst/>
                        </a:rPr>
                        <a:t> військові склади озброєння та боєприпасів</a:t>
                      </a:r>
                    </a:p>
                    <a:p>
                      <a:pPr marL="800100">
                        <a:lnSpc>
                          <a:spcPct val="115000"/>
                        </a:lnSpc>
                        <a:spcAft>
                          <a:spcPts val="0"/>
                        </a:spcAft>
                      </a:pPr>
                      <a:r>
                        <a:rPr lang="uk-UA" sz="1800" dirty="0">
                          <a:solidFill>
                            <a:schemeClr val="tx1"/>
                          </a:solidFill>
                          <a:effectLst/>
                        </a:rPr>
                        <a:t> </a:t>
                      </a:r>
                    </a:p>
                    <a:p>
                      <a:pPr marL="342900" lvl="0" indent="-342900">
                        <a:lnSpc>
                          <a:spcPct val="115000"/>
                        </a:lnSpc>
                        <a:spcAft>
                          <a:spcPts val="0"/>
                        </a:spcAft>
                        <a:buFont typeface="Symbol"/>
                        <a:buBlip>
                          <a:blip r:embed="rId2"/>
                        </a:buBlip>
                        <a:tabLst>
                          <a:tab pos="457200" algn="l"/>
                        </a:tabLst>
                      </a:pPr>
                      <a:r>
                        <a:rPr lang="uk-UA" sz="1800" dirty="0">
                          <a:solidFill>
                            <a:schemeClr val="tx1"/>
                          </a:solidFill>
                          <a:effectLst/>
                        </a:rPr>
                        <a:t>об’єкти життєзабезпечення:</a:t>
                      </a:r>
                    </a:p>
                    <a:p>
                      <a:pPr marL="342900" lvl="0" indent="-342900">
                        <a:lnSpc>
                          <a:spcPct val="115000"/>
                        </a:lnSpc>
                        <a:spcAft>
                          <a:spcPts val="0"/>
                        </a:spcAft>
                        <a:buFont typeface="Symbol"/>
                        <a:buBlip>
                          <a:blip r:embed="rId3"/>
                        </a:buBlip>
                      </a:pPr>
                      <a:r>
                        <a:rPr lang="uk-UA" sz="1800" b="0" dirty="0" err="1">
                          <a:solidFill>
                            <a:schemeClr val="tx1"/>
                          </a:solidFill>
                          <a:effectLst/>
                        </a:rPr>
                        <a:t>водонасосні</a:t>
                      </a:r>
                      <a:r>
                        <a:rPr lang="uk-UA" sz="1800" b="0" dirty="0">
                          <a:solidFill>
                            <a:schemeClr val="tx1"/>
                          </a:solidFill>
                          <a:effectLst/>
                        </a:rPr>
                        <a:t> та хлораторні станції, </a:t>
                      </a:r>
                    </a:p>
                    <a:p>
                      <a:pPr marL="342900" lvl="0" indent="-342900">
                        <a:lnSpc>
                          <a:spcPct val="115000"/>
                        </a:lnSpc>
                        <a:spcAft>
                          <a:spcPts val="0"/>
                        </a:spcAft>
                        <a:buFont typeface="Symbol"/>
                        <a:buBlip>
                          <a:blip r:embed="rId3"/>
                        </a:buBlip>
                      </a:pPr>
                      <a:r>
                        <a:rPr lang="uk-UA" sz="1800" b="0" dirty="0">
                          <a:solidFill>
                            <a:schemeClr val="tx1"/>
                          </a:solidFill>
                          <a:effectLst/>
                        </a:rPr>
                        <a:t>великі </a:t>
                      </a:r>
                      <a:r>
                        <a:rPr lang="uk-UA" sz="1800" b="0" dirty="0" err="1">
                          <a:solidFill>
                            <a:schemeClr val="tx1"/>
                          </a:solidFill>
                          <a:effectLst/>
                        </a:rPr>
                        <a:t>тепло-електроцентралі</a:t>
                      </a:r>
                      <a:r>
                        <a:rPr lang="uk-UA" sz="1800" b="0" dirty="0">
                          <a:solidFill>
                            <a:schemeClr val="tx1"/>
                          </a:solidFill>
                          <a:effectLst/>
                        </a:rPr>
                        <a:t>, </a:t>
                      </a:r>
                    </a:p>
                    <a:p>
                      <a:pPr marL="342900" lvl="0" indent="-342900">
                        <a:lnSpc>
                          <a:spcPct val="115000"/>
                        </a:lnSpc>
                        <a:spcAft>
                          <a:spcPts val="0"/>
                        </a:spcAft>
                        <a:buFont typeface="Symbol"/>
                        <a:buBlip>
                          <a:blip r:embed="rId3"/>
                        </a:buBlip>
                      </a:pPr>
                      <a:r>
                        <a:rPr lang="uk-UA" sz="1800" b="0" dirty="0">
                          <a:solidFill>
                            <a:schemeClr val="tx1"/>
                          </a:solidFill>
                          <a:effectLst/>
                        </a:rPr>
                        <a:t>об’єкти енергозабезпечення (</a:t>
                      </a:r>
                      <a:r>
                        <a:rPr lang="uk-UA" sz="1800" b="0" dirty="0" err="1">
                          <a:solidFill>
                            <a:schemeClr val="tx1"/>
                          </a:solidFill>
                          <a:effectLst/>
                        </a:rPr>
                        <a:t>Добротвірська</a:t>
                      </a:r>
                      <a:r>
                        <a:rPr lang="uk-UA" sz="1800" b="0" dirty="0">
                          <a:solidFill>
                            <a:schemeClr val="tx1"/>
                          </a:solidFill>
                          <a:effectLst/>
                        </a:rPr>
                        <a:t> ТЕС, розподільчі електростанції</a:t>
                      </a:r>
                      <a:r>
                        <a:rPr lang="uk-UA" sz="1800" b="0" dirty="0" smtClean="0">
                          <a:solidFill>
                            <a:schemeClr val="tx1"/>
                          </a:solidFill>
                          <a:effectLst/>
                        </a:rPr>
                        <a:t>)</a:t>
                      </a:r>
                      <a:endParaRPr lang="uk-UA" sz="1800" b="0" dirty="0">
                        <a:solidFill>
                          <a:schemeClr val="tx1"/>
                        </a:solidFill>
                        <a:effectLst/>
                      </a:endParaRPr>
                    </a:p>
                  </a:txBody>
                  <a:tcPr marL="30828" marR="30828" marT="0" marB="0">
                    <a:solidFill>
                      <a:schemeClr val="accent6">
                        <a:lumMod val="40000"/>
                        <a:lumOff val="60000"/>
                      </a:schemeClr>
                    </a:solidFill>
                  </a:tcPr>
                </a:tc>
              </a:tr>
            </a:tbl>
          </a:graphicData>
        </a:graphic>
      </p:graphicFrame>
    </p:spTree>
    <p:extLst>
      <p:ext uri="{BB962C8B-B14F-4D97-AF65-F5344CB8AC3E}">
        <p14:creationId xmlns:p14="http://schemas.microsoft.com/office/powerpoint/2010/main" val="3420217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447</Words>
  <Application>Microsoft Office PowerPoint</Application>
  <PresentationFormat>Екран (4:3)</PresentationFormat>
  <Paragraphs>93</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Тема Office</vt:lpstr>
      <vt:lpstr> Стаття 18. Територіальна оборона України </vt:lpstr>
      <vt:lpstr> </vt:lpstr>
      <vt:lpstr>Стаття 1-1.  Право на застосування зброї та бойової техніки в мирний час</vt:lpstr>
      <vt:lpstr>Презентація PowerPoint</vt:lpstr>
      <vt:lpstr>Кількість розкритих терактів у Львові та Харкові у 2014 році</vt:lpstr>
      <vt:lpstr>Презентація PowerPoint</vt:lpstr>
      <vt:lpstr>Структура замінувань на Львівщині</vt:lpstr>
      <vt:lpstr>Структура замінувань на Харківщині</vt:lpstr>
      <vt:lpstr>  Об’єкти критичної інфраструктури у Львівській області (дані СБУ) </vt:lpstr>
      <vt:lpstr>Об’єкти критичної інфраструктури у Львівській області (дані СБУ)</vt:lpstr>
      <vt:lpstr>Об’єкти критичної інфраструктури у Львівській області (дані СБУ)</vt:lpstr>
      <vt:lpstr>  Об’єкти критичної інфраструктури у Харківській області (дані СБУ) </vt:lpstr>
      <vt:lpstr>  Класифікація постраждалих за характером та ступенем психотравм: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hkh</dc:title>
  <dc:creator>Pressclub</dc:creator>
  <cp:lastModifiedBy>Pressclub</cp:lastModifiedBy>
  <cp:revision>19</cp:revision>
  <dcterms:created xsi:type="dcterms:W3CDTF">2014-12-08T08:58:52Z</dcterms:created>
  <dcterms:modified xsi:type="dcterms:W3CDTF">2014-12-08T10:19:24Z</dcterms:modified>
</cp:coreProperties>
</file>